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69" r:id="rId4"/>
  </p:sldMasterIdLst>
  <p:notesMasterIdLst>
    <p:notesMasterId r:id="rId47"/>
  </p:notesMasterIdLst>
  <p:handoutMasterIdLst>
    <p:handoutMasterId r:id="rId48"/>
  </p:handoutMasterIdLst>
  <p:sldIdLst>
    <p:sldId id="256" r:id="rId5"/>
    <p:sldId id="273" r:id="rId6"/>
    <p:sldId id="283" r:id="rId7"/>
    <p:sldId id="279" r:id="rId8"/>
    <p:sldId id="280" r:id="rId9"/>
    <p:sldId id="278" r:id="rId10"/>
    <p:sldId id="286" r:id="rId11"/>
    <p:sldId id="306" r:id="rId12"/>
    <p:sldId id="271" r:id="rId13"/>
    <p:sldId id="276" r:id="rId14"/>
    <p:sldId id="268" r:id="rId15"/>
    <p:sldId id="264" r:id="rId16"/>
    <p:sldId id="277" r:id="rId17"/>
    <p:sldId id="275" r:id="rId18"/>
    <p:sldId id="289" r:id="rId19"/>
    <p:sldId id="291" r:id="rId20"/>
    <p:sldId id="292" r:id="rId21"/>
    <p:sldId id="299" r:id="rId22"/>
    <p:sldId id="296" r:id="rId23"/>
    <p:sldId id="293" r:id="rId24"/>
    <p:sldId id="294" r:id="rId25"/>
    <p:sldId id="295" r:id="rId26"/>
    <p:sldId id="298" r:id="rId27"/>
    <p:sldId id="303" r:id="rId28"/>
    <p:sldId id="304" r:id="rId29"/>
    <p:sldId id="302" r:id="rId30"/>
    <p:sldId id="316" r:id="rId31"/>
    <p:sldId id="297" r:id="rId32"/>
    <p:sldId id="301" r:id="rId33"/>
    <p:sldId id="312" r:id="rId34"/>
    <p:sldId id="305" r:id="rId35"/>
    <p:sldId id="307" r:id="rId36"/>
    <p:sldId id="308" r:id="rId37"/>
    <p:sldId id="309" r:id="rId38"/>
    <p:sldId id="310" r:id="rId39"/>
    <p:sldId id="300" r:id="rId40"/>
    <p:sldId id="313" r:id="rId41"/>
    <p:sldId id="314" r:id="rId42"/>
    <p:sldId id="285" r:id="rId43"/>
    <p:sldId id="284" r:id="rId44"/>
    <p:sldId id="315" r:id="rId45"/>
    <p:sldId id="270"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DFDF"/>
    <a:srgbClr val="E7E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32" autoAdjust="0"/>
    <p:restoredTop sz="42690" autoAdjust="0"/>
  </p:normalViewPr>
  <p:slideViewPr>
    <p:cSldViewPr snapToGrid="0">
      <p:cViewPr varScale="1">
        <p:scale>
          <a:sx n="29" d="100"/>
          <a:sy n="29" d="100"/>
        </p:scale>
        <p:origin x="1320"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10" d="100"/>
        <a:sy n="110" d="100"/>
      </p:scale>
      <p:origin x="0" y="0"/>
    </p:cViewPr>
  </p:sorter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C21B-479B-B230-C721063AA7BD}"/>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C21B-479B-B230-C721063AA7BD}"/>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C21B-479B-B230-C721063AA7BD}"/>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C21B-479B-B230-C721063AA7BD}"/>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C21B-479B-B230-C721063AA7BD}"/>
              </c:ext>
            </c:extLst>
          </c:dPt>
          <c:cat>
            <c:strRef>
              <c:f>Sheet1!$A$2:$A$6</c:f>
              <c:strCache>
                <c:ptCount val="5"/>
                <c:pt idx="0">
                  <c:v>Mercury</c:v>
                </c:pt>
                <c:pt idx="1">
                  <c:v>Silver</c:v>
                </c:pt>
                <c:pt idx="2">
                  <c:v>Tin</c:v>
                </c:pt>
                <c:pt idx="3">
                  <c:v>Zinc</c:v>
                </c:pt>
                <c:pt idx="4">
                  <c:v>Other</c:v>
                </c:pt>
              </c:strCache>
            </c:strRef>
          </c:cat>
          <c:val>
            <c:numRef>
              <c:f>Sheet1!$B$2:$B$6</c:f>
              <c:numCache>
                <c:formatCode>General</c:formatCode>
                <c:ptCount val="5"/>
                <c:pt idx="0">
                  <c:v>50</c:v>
                </c:pt>
                <c:pt idx="1">
                  <c:v>25</c:v>
                </c:pt>
                <c:pt idx="2">
                  <c:v>14</c:v>
                </c:pt>
                <c:pt idx="3">
                  <c:v>8</c:v>
                </c:pt>
                <c:pt idx="4">
                  <c:v>3</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Low-Copper Amalgam Composition</c:v>
                      </c:pt>
                    </c:strCache>
                  </c:strRef>
                </c15:tx>
              </c15:filteredSeriesTitle>
            </c:ext>
            <c:ext xmlns:c16="http://schemas.microsoft.com/office/drawing/2014/chart" uri="{C3380CC4-5D6E-409C-BE32-E72D297353CC}">
              <c16:uniqueId val="{00000000-F462-456D-9B7C-B95BE2B25CF5}"/>
            </c:ext>
          </c:extLst>
        </c:ser>
        <c:dLbls>
          <c:showLegendKey val="0"/>
          <c:showVal val="0"/>
          <c:showCatName val="0"/>
          <c:showSerName val="0"/>
          <c:showPercent val="0"/>
          <c:showBubbleSize val="0"/>
          <c:showLeaderLines val="1"/>
        </c:dLbls>
      </c:pie3DChart>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3.6930003885993434E-2"/>
          <c:y val="0.8899395939478153"/>
          <c:w val="0.93433461516808591"/>
          <c:h val="9.535452369924349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Failed Inspection</c:v>
                </c:pt>
              </c:strCache>
            </c:strRef>
          </c:tx>
          <c:spPr>
            <a:solidFill>
              <a:schemeClr val="accent1"/>
            </a:solidFill>
            <a:ln>
              <a:noFill/>
            </a:ln>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c:spPr>
          <c:invertIfNegative val="0"/>
          <c:cat>
            <c:numRef>
              <c:f>Sheet1!$A$2:$A$4</c:f>
              <c:numCache>
                <c:formatCode>General</c:formatCode>
                <c:ptCount val="3"/>
                <c:pt idx="0">
                  <c:v>2020</c:v>
                </c:pt>
                <c:pt idx="1">
                  <c:v>2021</c:v>
                </c:pt>
                <c:pt idx="2">
                  <c:v>2022</c:v>
                </c:pt>
              </c:numCache>
            </c:numRef>
          </c:cat>
          <c:val>
            <c:numRef>
              <c:f>Sheet1!$B$2:$B$4</c:f>
              <c:numCache>
                <c:formatCode>General</c:formatCode>
                <c:ptCount val="3"/>
                <c:pt idx="0">
                  <c:v>31</c:v>
                </c:pt>
                <c:pt idx="1">
                  <c:v>16</c:v>
                </c:pt>
                <c:pt idx="2">
                  <c:v>6</c:v>
                </c:pt>
              </c:numCache>
            </c:numRef>
          </c:val>
          <c:extLst>
            <c:ext xmlns:c16="http://schemas.microsoft.com/office/drawing/2014/chart" uri="{C3380CC4-5D6E-409C-BE32-E72D297353CC}">
              <c16:uniqueId val="{00000000-D091-4AF2-B4D2-4567C608271C}"/>
            </c:ext>
          </c:extLst>
        </c:ser>
        <c:ser>
          <c:idx val="1"/>
          <c:order val="1"/>
          <c:tx>
            <c:strRef>
              <c:f>Sheet1!$C$1</c:f>
              <c:strCache>
                <c:ptCount val="1"/>
                <c:pt idx="0">
                  <c:v>Passed Inspection</c:v>
                </c:pt>
              </c:strCache>
            </c:strRef>
          </c:tx>
          <c:spPr>
            <a:solidFill>
              <a:srgbClr val="00B050"/>
            </a:solidFill>
            <a:ln>
              <a:noFill/>
            </a:ln>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c:spPr>
          <c:invertIfNegative val="0"/>
          <c:cat>
            <c:numRef>
              <c:f>Sheet1!$A$2:$A$4</c:f>
              <c:numCache>
                <c:formatCode>General</c:formatCode>
                <c:ptCount val="3"/>
                <c:pt idx="0">
                  <c:v>2020</c:v>
                </c:pt>
                <c:pt idx="1">
                  <c:v>2021</c:v>
                </c:pt>
                <c:pt idx="2">
                  <c:v>2022</c:v>
                </c:pt>
              </c:numCache>
            </c:numRef>
          </c:cat>
          <c:val>
            <c:numRef>
              <c:f>Sheet1!$C$2:$C$4</c:f>
              <c:numCache>
                <c:formatCode>General</c:formatCode>
                <c:ptCount val="3"/>
                <c:pt idx="0">
                  <c:v>0</c:v>
                </c:pt>
                <c:pt idx="1">
                  <c:v>13</c:v>
                </c:pt>
                <c:pt idx="2">
                  <c:v>23</c:v>
                </c:pt>
              </c:numCache>
            </c:numRef>
          </c:val>
          <c:extLst>
            <c:ext xmlns:c16="http://schemas.microsoft.com/office/drawing/2014/chart" uri="{C3380CC4-5D6E-409C-BE32-E72D297353CC}">
              <c16:uniqueId val="{00000001-D091-4AF2-B4D2-4567C608271C}"/>
            </c:ext>
          </c:extLst>
        </c:ser>
        <c:dLbls>
          <c:showLegendKey val="0"/>
          <c:showVal val="0"/>
          <c:showCatName val="0"/>
          <c:showSerName val="0"/>
          <c:showPercent val="0"/>
          <c:showBubbleSize val="0"/>
        </c:dLbls>
        <c:gapWidth val="150"/>
        <c:shape val="box"/>
        <c:axId val="2115939599"/>
        <c:axId val="224596095"/>
        <c:axId val="0"/>
      </c:bar3DChart>
      <c:catAx>
        <c:axId val="2115939599"/>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4596095"/>
        <c:crosses val="autoZero"/>
        <c:auto val="1"/>
        <c:lblAlgn val="ctr"/>
        <c:lblOffset val="100"/>
        <c:noMultiLvlLbl val="1"/>
      </c:catAx>
      <c:valAx>
        <c:axId val="22459609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15939599"/>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600" b="1"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Sheet1!$B$1</c:f>
              <c:strCache>
                <c:ptCount val="1"/>
                <c:pt idx="0">
                  <c:v>Operational Failures</c:v>
                </c:pt>
              </c:strCache>
            </c:strRef>
          </c:tx>
          <c:spPr>
            <a:gradFill rotWithShape="1">
              <a:gsLst>
                <a:gs pos="0">
                  <a:schemeClr val="accent1">
                    <a:tint val="94000"/>
                    <a:satMod val="100000"/>
                    <a:lumMod val="108000"/>
                  </a:schemeClr>
                </a:gs>
                <a:gs pos="50000">
                  <a:schemeClr val="accent1">
                    <a:tint val="98000"/>
                    <a:shade val="100000"/>
                    <a:satMod val="100000"/>
                    <a:lumMod val="100000"/>
                  </a:schemeClr>
                </a:gs>
                <a:gs pos="100000">
                  <a:schemeClr val="accent1">
                    <a:shade val="72000"/>
                    <a:satMod val="120000"/>
                    <a:lumMod val="100000"/>
                  </a:schemeClr>
                </a:gs>
              </a:gsLst>
              <a:lin ang="5400000" scaled="0"/>
            </a:gradFill>
            <a:ln>
              <a:noFill/>
            </a:ln>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c:spPr>
          <c:invertIfNegative val="0"/>
          <c:dLbls>
            <c:spPr>
              <a:noFill/>
              <a:ln>
                <a:noFill/>
              </a:ln>
              <a:effectLst>
                <a:outerShdw blurRad="50800" dist="88900" dir="5400000" sx="4000" sy="4000" algn="ctr" rotWithShape="0">
                  <a:srgbClr val="000000">
                    <a:alpha val="43137"/>
                  </a:srgbClr>
                </a:outerShdw>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2021</c:v>
                </c:pt>
                <c:pt idx="2">
                  <c:v>2022</c:v>
                </c:pt>
              </c:numCache>
            </c:numRef>
          </c:cat>
          <c:val>
            <c:numRef>
              <c:f>Sheet1!$B$2:$B$4</c:f>
              <c:numCache>
                <c:formatCode>General</c:formatCode>
                <c:ptCount val="3"/>
                <c:pt idx="0">
                  <c:v>13</c:v>
                </c:pt>
                <c:pt idx="1">
                  <c:v>5</c:v>
                </c:pt>
                <c:pt idx="2">
                  <c:v>1</c:v>
                </c:pt>
              </c:numCache>
            </c:numRef>
          </c:val>
          <c:extLst>
            <c:ext xmlns:c16="http://schemas.microsoft.com/office/drawing/2014/chart" uri="{C3380CC4-5D6E-409C-BE32-E72D297353CC}">
              <c16:uniqueId val="{00000000-D091-4AF2-B4D2-4567C608271C}"/>
            </c:ext>
          </c:extLst>
        </c:ser>
        <c:ser>
          <c:idx val="1"/>
          <c:order val="1"/>
          <c:tx>
            <c:strRef>
              <c:f>Sheet1!$C$1</c:f>
              <c:strCache>
                <c:ptCount val="1"/>
                <c:pt idx="0">
                  <c:v>Inspections Not Conducted</c:v>
                </c:pt>
              </c:strCache>
            </c:strRef>
          </c:tx>
          <c:spPr>
            <a:gradFill rotWithShape="1">
              <a:gsLst>
                <a:gs pos="0">
                  <a:schemeClr val="accent2">
                    <a:tint val="94000"/>
                    <a:satMod val="100000"/>
                    <a:lumMod val="108000"/>
                  </a:schemeClr>
                </a:gs>
                <a:gs pos="50000">
                  <a:schemeClr val="accent2">
                    <a:tint val="98000"/>
                    <a:shade val="100000"/>
                    <a:satMod val="100000"/>
                    <a:lumMod val="100000"/>
                  </a:schemeClr>
                </a:gs>
                <a:gs pos="100000">
                  <a:schemeClr val="accent2">
                    <a:shade val="72000"/>
                    <a:satMod val="120000"/>
                    <a:lumMod val="100000"/>
                  </a:schemeClr>
                </a:gs>
              </a:gsLst>
              <a:lin ang="5400000" scaled="0"/>
            </a:gradFill>
            <a:ln>
              <a:noFill/>
            </a:ln>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2021</c:v>
                </c:pt>
                <c:pt idx="2">
                  <c:v>2022</c:v>
                </c:pt>
              </c:numCache>
            </c:numRef>
          </c:cat>
          <c:val>
            <c:numRef>
              <c:f>Sheet1!$C$2:$C$4</c:f>
              <c:numCache>
                <c:formatCode>General</c:formatCode>
                <c:ptCount val="3"/>
                <c:pt idx="0">
                  <c:v>19</c:v>
                </c:pt>
                <c:pt idx="1">
                  <c:v>5</c:v>
                </c:pt>
                <c:pt idx="2">
                  <c:v>2</c:v>
                </c:pt>
              </c:numCache>
            </c:numRef>
          </c:val>
          <c:extLst>
            <c:ext xmlns:c16="http://schemas.microsoft.com/office/drawing/2014/chart" uri="{C3380CC4-5D6E-409C-BE32-E72D297353CC}">
              <c16:uniqueId val="{00000001-D091-4AF2-B4D2-4567C608271C}"/>
            </c:ext>
          </c:extLst>
        </c:ser>
        <c:ser>
          <c:idx val="2"/>
          <c:order val="2"/>
          <c:tx>
            <c:strRef>
              <c:f>Sheet1!$D$1</c:f>
              <c:strCache>
                <c:ptCount val="1"/>
                <c:pt idx="0">
                  <c:v>No Documentation On-Site</c:v>
                </c:pt>
              </c:strCache>
            </c:strRef>
          </c:tx>
          <c:spPr>
            <a:solidFill>
              <a:schemeClr val="accent4">
                <a:lumMod val="60000"/>
                <a:lumOff val="40000"/>
              </a:schemeClr>
            </a:solidFill>
            <a:ln>
              <a:noFill/>
            </a:ln>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2021</c:v>
                </c:pt>
                <c:pt idx="2">
                  <c:v>2022</c:v>
                </c:pt>
              </c:numCache>
            </c:numRef>
          </c:cat>
          <c:val>
            <c:numRef>
              <c:f>Sheet1!$D$2:$D$4</c:f>
              <c:numCache>
                <c:formatCode>General</c:formatCode>
                <c:ptCount val="3"/>
                <c:pt idx="0">
                  <c:v>18</c:v>
                </c:pt>
                <c:pt idx="1">
                  <c:v>13</c:v>
                </c:pt>
                <c:pt idx="2">
                  <c:v>3</c:v>
                </c:pt>
              </c:numCache>
            </c:numRef>
          </c:val>
          <c:extLst>
            <c:ext xmlns:c16="http://schemas.microsoft.com/office/drawing/2014/chart" uri="{C3380CC4-5D6E-409C-BE32-E72D297353CC}">
              <c16:uniqueId val="{00000002-D091-4AF2-B4D2-4567C608271C}"/>
            </c:ext>
          </c:extLst>
        </c:ser>
        <c:dLbls>
          <c:showLegendKey val="0"/>
          <c:showVal val="1"/>
          <c:showCatName val="0"/>
          <c:showSerName val="0"/>
          <c:showPercent val="0"/>
          <c:showBubbleSize val="0"/>
        </c:dLbls>
        <c:gapWidth val="150"/>
        <c:shape val="box"/>
        <c:axId val="2115939599"/>
        <c:axId val="224596095"/>
        <c:axId val="206290480"/>
      </c:bar3DChart>
      <c:catAx>
        <c:axId val="211593959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2700" cap="flat" cmpd="sng" algn="ctr">
            <a:no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224596095"/>
        <c:crosses val="autoZero"/>
        <c:auto val="1"/>
        <c:lblAlgn val="ctr"/>
        <c:lblOffset val="100"/>
        <c:noMultiLvlLbl val="1"/>
      </c:catAx>
      <c:valAx>
        <c:axId val="22459609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15939599"/>
        <c:crosses val="autoZero"/>
        <c:crossBetween val="between"/>
      </c:valAx>
      <c:serAx>
        <c:axId val="206290480"/>
        <c:scaling>
          <c:orientation val="minMax"/>
        </c:scaling>
        <c:delete val="0"/>
        <c:axPos val="b"/>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224596095"/>
        <c:crosses val="autoZero"/>
      </c:ser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AEF700-9B0B-4359-8356-DCE7EE4E41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B9BF05B-06DB-4EC8-B476-CF95F9BD85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3D6361-1E3C-4214-95E1-B8DE93421F8F}" type="datetimeFigureOut">
              <a:rPr lang="en-US" smtClean="0"/>
              <a:t>4/5/2023</a:t>
            </a:fld>
            <a:endParaRPr lang="en-US" dirty="0"/>
          </a:p>
        </p:txBody>
      </p:sp>
      <p:sp>
        <p:nvSpPr>
          <p:cNvPr id="4" name="Footer Placeholder 3">
            <a:extLst>
              <a:ext uri="{FF2B5EF4-FFF2-40B4-BE49-F238E27FC236}">
                <a16:creationId xmlns:a16="http://schemas.microsoft.com/office/drawing/2014/main" id="{6321952E-79CD-4E03-AAEB-C22680419E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3DCA65F-8548-4E36-8331-FD471638BD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CE0281-66A0-46B8-BDE2-AEF0C7453753}" type="slidenum">
              <a:rPr lang="en-US" smtClean="0"/>
              <a:t>‹#›</a:t>
            </a:fld>
            <a:endParaRPr lang="en-US" dirty="0"/>
          </a:p>
        </p:txBody>
      </p:sp>
    </p:spTree>
    <p:extLst>
      <p:ext uri="{BB962C8B-B14F-4D97-AF65-F5344CB8AC3E}">
        <p14:creationId xmlns:p14="http://schemas.microsoft.com/office/powerpoint/2010/main" val="655735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F9CFFA-1E2F-4435-8DD6-9B5CC3FF4505}" type="datetimeFigureOut">
              <a:rPr lang="en-US" smtClean="0"/>
              <a:t>4/5/2023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EDED1C-4656-4CF8-AD34-DC4A65BB3913}" type="slidenum">
              <a:rPr lang="en-US" smtClean="0"/>
              <a:t>‹#›</a:t>
            </a:fld>
            <a:endParaRPr lang="en-US" dirty="0"/>
          </a:p>
        </p:txBody>
      </p:sp>
    </p:spTree>
    <p:extLst>
      <p:ext uri="{BB962C8B-B14F-4D97-AF65-F5344CB8AC3E}">
        <p14:creationId xmlns:p14="http://schemas.microsoft.com/office/powerpoint/2010/main" val="3895429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ap.edu/catalog/12743/global-sources-of-local-pollution-an-assessment-of-long-rang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a:t>
            </a:r>
            <a:r>
              <a:rPr lang="en-US" baseline="0" dirty="0" smtClean="0"/>
              <a:t> you for inviting me here today to discuss the City of Terre Haute’s dental office inspection program. </a:t>
            </a:r>
          </a:p>
          <a:p>
            <a:r>
              <a:rPr lang="en-US" baseline="0" dirty="0" smtClean="0"/>
              <a:t>We started reaching out to our local dental offices in 2018 with the 1-time compliance report. We wanted to learn who already had amalgam separators installed and who still needed to get into compliance by July of 2020. We also wanted to know what types of separators were out there so we could start learning about how they work. </a:t>
            </a:r>
          </a:p>
          <a:p>
            <a:r>
              <a:rPr lang="en-US" baseline="0" dirty="0" smtClean="0"/>
              <a:t>In August of 2020 we started annual inspections.</a:t>
            </a:r>
          </a:p>
          <a:p>
            <a:r>
              <a:rPr lang="en-US" baseline="0" dirty="0" smtClean="0"/>
              <a:t>Can I get a show of hands? Are any of you conducting inspections? If you are not, that’s ok. You are not required to, but hopefully today’s presentation will encourage you to start taking a look at these facilities. </a:t>
            </a:r>
            <a:endParaRPr lang="en-US" dirty="0"/>
          </a:p>
        </p:txBody>
      </p:sp>
      <p:sp>
        <p:nvSpPr>
          <p:cNvPr id="4" name="Slide Number Placeholder 3"/>
          <p:cNvSpPr>
            <a:spLocks noGrp="1"/>
          </p:cNvSpPr>
          <p:nvPr>
            <p:ph type="sldNum" sz="quarter" idx="5"/>
          </p:nvPr>
        </p:nvSpPr>
        <p:spPr/>
        <p:txBody>
          <a:bodyPr/>
          <a:lstStyle/>
          <a:p>
            <a:fld id="{99EDED1C-4656-4CF8-AD34-DC4A65BB3913}" type="slidenum">
              <a:rPr lang="en-US" smtClean="0"/>
              <a:t>1</a:t>
            </a:fld>
            <a:endParaRPr lang="en-US" dirty="0"/>
          </a:p>
        </p:txBody>
      </p:sp>
    </p:spTree>
    <p:extLst>
      <p:ext uri="{BB962C8B-B14F-4D97-AF65-F5344CB8AC3E}">
        <p14:creationId xmlns:p14="http://schemas.microsoft.com/office/powerpoint/2010/main" val="2040842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year there are almost 186 thousand dental offices in the US</a:t>
            </a:r>
          </a:p>
          <a:p>
            <a:r>
              <a:rPr lang="en-US" dirty="0" smtClean="0"/>
              <a:t>80% of those facilities place or remove dental amalgam</a:t>
            </a:r>
          </a:p>
          <a:p>
            <a:r>
              <a:rPr lang="en-US" dirty="0" smtClean="0"/>
              <a:t>And most of those places are connected to a POTW</a:t>
            </a:r>
            <a:endParaRPr lang="en-US" dirty="0"/>
          </a:p>
        </p:txBody>
      </p:sp>
      <p:sp>
        <p:nvSpPr>
          <p:cNvPr id="4" name="Slide Number Placeholder 3"/>
          <p:cNvSpPr>
            <a:spLocks noGrp="1"/>
          </p:cNvSpPr>
          <p:nvPr>
            <p:ph type="sldNum" sz="quarter" idx="10"/>
          </p:nvPr>
        </p:nvSpPr>
        <p:spPr/>
        <p:txBody>
          <a:bodyPr/>
          <a:lstStyle/>
          <a:p>
            <a:fld id="{99EDED1C-4656-4CF8-AD34-DC4A65BB3913}" type="slidenum">
              <a:rPr lang="en-US" smtClean="0"/>
              <a:t>10</a:t>
            </a:fld>
            <a:endParaRPr lang="en-US" dirty="0"/>
          </a:p>
        </p:txBody>
      </p:sp>
    </p:spTree>
    <p:extLst>
      <p:ext uri="{BB962C8B-B14F-4D97-AF65-F5344CB8AC3E}">
        <p14:creationId xmlns:p14="http://schemas.microsoft.com/office/powerpoint/2010/main" val="288366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you’re older than 25 and have fillings, like me, they are probably amalgam. </a:t>
            </a:r>
          </a:p>
          <a:p>
            <a:r>
              <a:rPr lang="en-US" dirty="0" smtClean="0"/>
              <a:t>Amalgam fillings are durable and effective, which is why they have been used for well over 100 years. </a:t>
            </a:r>
          </a:p>
          <a:p>
            <a:r>
              <a:rPr lang="en-US" dirty="0" smtClean="0"/>
              <a:t>On average, you can expect a metal filling to last for about 15 years before needing to be replaced. </a:t>
            </a:r>
          </a:p>
          <a:p>
            <a:r>
              <a:rPr lang="en-US" dirty="0" smtClean="0"/>
              <a:t>The length of time can vary based on several factors, such as if you grind or clench your teeth.</a:t>
            </a:r>
            <a:endParaRPr lang="en-US" dirty="0"/>
          </a:p>
        </p:txBody>
      </p:sp>
      <p:sp>
        <p:nvSpPr>
          <p:cNvPr id="4" name="Slide Number Placeholder 3"/>
          <p:cNvSpPr>
            <a:spLocks noGrp="1"/>
          </p:cNvSpPr>
          <p:nvPr>
            <p:ph type="sldNum" sz="quarter" idx="10"/>
          </p:nvPr>
        </p:nvSpPr>
        <p:spPr/>
        <p:txBody>
          <a:bodyPr/>
          <a:lstStyle/>
          <a:p>
            <a:fld id="{99EDED1C-4656-4CF8-AD34-DC4A65BB3913}" type="slidenum">
              <a:rPr lang="en-US" smtClean="0"/>
              <a:t>11</a:t>
            </a:fld>
            <a:endParaRPr lang="en-US" dirty="0"/>
          </a:p>
        </p:txBody>
      </p:sp>
    </p:spTree>
    <p:extLst>
      <p:ext uri="{BB962C8B-B14F-4D97-AF65-F5344CB8AC3E}">
        <p14:creationId xmlns:p14="http://schemas.microsoft.com/office/powerpoint/2010/main" val="4077726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you’re like me, you may have fillings that are nearing 40 years and it’s time to get them repaired. </a:t>
            </a:r>
          </a:p>
          <a:p>
            <a:endParaRPr lang="en-US" baseline="0" dirty="0" smtClean="0"/>
          </a:p>
          <a:p>
            <a:r>
              <a:rPr lang="en-US" dirty="0" smtClean="0"/>
              <a:t>When these old mercury-containing fillings are drilled out, or new ones are placed, waste amalgam materials flushed into chair-side drains enter the wastewater stream. </a:t>
            </a:r>
          </a:p>
          <a:p>
            <a:endParaRPr lang="en-US" dirty="0"/>
          </a:p>
        </p:txBody>
      </p:sp>
      <p:sp>
        <p:nvSpPr>
          <p:cNvPr id="4" name="Slide Number Placeholder 3"/>
          <p:cNvSpPr>
            <a:spLocks noGrp="1"/>
          </p:cNvSpPr>
          <p:nvPr>
            <p:ph type="sldNum" sz="quarter" idx="5"/>
          </p:nvPr>
        </p:nvSpPr>
        <p:spPr/>
        <p:txBody>
          <a:bodyPr/>
          <a:lstStyle/>
          <a:p>
            <a:fld id="{99EDED1C-4656-4CF8-AD34-DC4A65BB3913}" type="slidenum">
              <a:rPr lang="en-US" smtClean="0"/>
              <a:t>12</a:t>
            </a:fld>
            <a:endParaRPr lang="en-US" dirty="0"/>
          </a:p>
        </p:txBody>
      </p:sp>
    </p:spTree>
    <p:extLst>
      <p:ext uri="{BB962C8B-B14F-4D97-AF65-F5344CB8AC3E}">
        <p14:creationId xmlns:p14="http://schemas.microsoft.com/office/powerpoint/2010/main" val="643230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Dental facilities</a:t>
            </a:r>
            <a:r>
              <a:rPr lang="en-US" baseline="0" dirty="0" smtClean="0"/>
              <a:t> d</a:t>
            </a:r>
            <a:r>
              <a:rPr lang="en-US" dirty="0" smtClean="0"/>
              <a:t>ischarge 5.1 tons of mercury PLUS about 5.3 tons of other metals contained in amalgam</a:t>
            </a:r>
          </a:p>
          <a:p>
            <a:endParaRPr lang="en-US" dirty="0"/>
          </a:p>
        </p:txBody>
      </p:sp>
      <p:sp>
        <p:nvSpPr>
          <p:cNvPr id="4" name="Slide Number Placeholder 3"/>
          <p:cNvSpPr>
            <a:spLocks noGrp="1"/>
          </p:cNvSpPr>
          <p:nvPr>
            <p:ph type="sldNum" sz="quarter" idx="10"/>
          </p:nvPr>
        </p:nvSpPr>
        <p:spPr/>
        <p:txBody>
          <a:bodyPr/>
          <a:lstStyle/>
          <a:p>
            <a:fld id="{99EDED1C-4656-4CF8-AD34-DC4A65BB3913}" type="slidenum">
              <a:rPr lang="en-US" smtClean="0"/>
              <a:t>13</a:t>
            </a:fld>
            <a:endParaRPr lang="en-US" dirty="0"/>
          </a:p>
        </p:txBody>
      </p:sp>
    </p:spTree>
    <p:extLst>
      <p:ext uri="{BB962C8B-B14F-4D97-AF65-F5344CB8AC3E}">
        <p14:creationId xmlns:p14="http://schemas.microsoft.com/office/powerpoint/2010/main" val="1466038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where amalgam separators come in to save the day</a:t>
            </a:r>
            <a:endParaRPr lang="en-US" dirty="0"/>
          </a:p>
        </p:txBody>
      </p:sp>
      <p:sp>
        <p:nvSpPr>
          <p:cNvPr id="4" name="Slide Number Placeholder 3"/>
          <p:cNvSpPr>
            <a:spLocks noGrp="1"/>
          </p:cNvSpPr>
          <p:nvPr>
            <p:ph type="sldNum" sz="quarter" idx="10"/>
          </p:nvPr>
        </p:nvSpPr>
        <p:spPr/>
        <p:txBody>
          <a:bodyPr/>
          <a:lstStyle/>
          <a:p>
            <a:fld id="{99EDED1C-4656-4CF8-AD34-DC4A65BB3913}" type="slidenum">
              <a:rPr lang="en-US" smtClean="0"/>
              <a:t>14</a:t>
            </a:fld>
            <a:endParaRPr lang="en-US" dirty="0"/>
          </a:p>
        </p:txBody>
      </p:sp>
    </p:spTree>
    <p:extLst>
      <p:ext uri="{BB962C8B-B14F-4D97-AF65-F5344CB8AC3E}">
        <p14:creationId xmlns:p14="http://schemas.microsoft.com/office/powerpoint/2010/main" val="1317581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all different types of separators on the market. </a:t>
            </a:r>
          </a:p>
          <a:p>
            <a:r>
              <a:rPr lang="en-US" dirty="0" smtClean="0"/>
              <a:t>As an inspector</a:t>
            </a:r>
            <a:r>
              <a:rPr lang="en-US" baseline="0" dirty="0" smtClean="0"/>
              <a:t>, I prefer the clear canisters over the other types. </a:t>
            </a:r>
          </a:p>
          <a:p>
            <a:r>
              <a:rPr lang="en-US" baseline="0" dirty="0" smtClean="0"/>
              <a:t>It easier to see if the device is working properly </a:t>
            </a:r>
            <a:endParaRPr lang="en-US" dirty="0"/>
          </a:p>
        </p:txBody>
      </p:sp>
      <p:sp>
        <p:nvSpPr>
          <p:cNvPr id="4" name="Slide Number Placeholder 3"/>
          <p:cNvSpPr>
            <a:spLocks noGrp="1"/>
          </p:cNvSpPr>
          <p:nvPr>
            <p:ph type="sldNum" sz="quarter" idx="10"/>
          </p:nvPr>
        </p:nvSpPr>
        <p:spPr/>
        <p:txBody>
          <a:bodyPr/>
          <a:lstStyle/>
          <a:p>
            <a:fld id="{99EDED1C-4656-4CF8-AD34-DC4A65BB3913}" type="slidenum">
              <a:rPr lang="en-US" smtClean="0"/>
              <a:t>15</a:t>
            </a:fld>
            <a:endParaRPr lang="en-US" dirty="0"/>
          </a:p>
        </p:txBody>
      </p:sp>
    </p:spTree>
    <p:extLst>
      <p:ext uri="{BB962C8B-B14F-4D97-AF65-F5344CB8AC3E}">
        <p14:creationId xmlns:p14="http://schemas.microsoft.com/office/powerpoint/2010/main" val="3688733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EPA requires applicable dental facilities subject to this rule to remove at least 95% of amalgam solids from wastewater with a properly sized amalgam separator or equivalent device that meets the same removal efficiency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=They need to conduct AND DOCUMENT regular visual inspections of the device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=If they find a problem, they have 10 business days to make corrections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collection containers must be changed regularly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=you’ll notice that these two items, inspections and replacements, require knowledge of the </a:t>
            </a:r>
            <a:r>
              <a:rPr lang="en-US" baseline="0" dirty="0" err="1" smtClean="0"/>
              <a:t>O&amp;M</a:t>
            </a:r>
            <a:r>
              <a:rPr lang="en-US" baseline="0" dirty="0" smtClean="0"/>
              <a:t> manual.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As an inspector, you will need to know the requirements for each device. Or….</a:t>
            </a:r>
          </a:p>
        </p:txBody>
      </p:sp>
      <p:sp>
        <p:nvSpPr>
          <p:cNvPr id="4" name="Slide Number Placeholder 3"/>
          <p:cNvSpPr>
            <a:spLocks noGrp="1"/>
          </p:cNvSpPr>
          <p:nvPr>
            <p:ph type="sldNum" sz="quarter" idx="10"/>
          </p:nvPr>
        </p:nvSpPr>
        <p:spPr/>
        <p:txBody>
          <a:bodyPr/>
          <a:lstStyle/>
          <a:p>
            <a:fld id="{99EDED1C-4656-4CF8-AD34-DC4A65BB3913}" type="slidenum">
              <a:rPr lang="en-US" smtClean="0"/>
              <a:t>16</a:t>
            </a:fld>
            <a:endParaRPr lang="en-US" dirty="0"/>
          </a:p>
        </p:txBody>
      </p:sp>
    </p:spTree>
    <p:extLst>
      <p:ext uri="{BB962C8B-B14F-4D97-AF65-F5344CB8AC3E}">
        <p14:creationId xmlns:p14="http://schemas.microsoft.com/office/powerpoint/2010/main" val="3191110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find a cheat sheet like this.</a:t>
            </a:r>
          </a:p>
          <a:p>
            <a:endParaRPr lang="en-US" dirty="0" smtClean="0"/>
          </a:p>
          <a:p>
            <a:r>
              <a:rPr lang="en-US" dirty="0" smtClean="0"/>
              <a:t>I found this form, and</a:t>
            </a:r>
            <a:r>
              <a:rPr lang="en-US" baseline="0" dirty="0" smtClean="0"/>
              <a:t> an </a:t>
            </a:r>
            <a:r>
              <a:rPr lang="en-US" dirty="0" smtClean="0"/>
              <a:t>inspection form, in a </a:t>
            </a:r>
            <a:r>
              <a:rPr lang="en-US" dirty="0" err="1" smtClean="0"/>
              <a:t>Powerpoint</a:t>
            </a:r>
            <a:r>
              <a:rPr lang="en-US" dirty="0" smtClean="0"/>
              <a:t> by the Virginia Water Environment Association called the </a:t>
            </a:r>
            <a:r>
              <a:rPr lang="en-US" dirty="0" err="1" smtClean="0"/>
              <a:t>Science_Behind_Amalgam_Separators</a:t>
            </a:r>
            <a:r>
              <a:rPr lang="en-US" dirty="0" smtClean="0"/>
              <a:t>. It has been very helpful.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=86% of the separators installed in my area were the </a:t>
            </a:r>
            <a:r>
              <a:rPr lang="en-US" baseline="0" dirty="0" err="1" smtClean="0"/>
              <a:t>Solmetex</a:t>
            </a:r>
            <a:r>
              <a:rPr lang="en-US" baseline="0" dirty="0" smtClean="0"/>
              <a:t> HG5 device. So we will focus on this information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dirty="0" smtClean="0"/>
              <a:t>This chart is a quick reference guide for </a:t>
            </a:r>
            <a:r>
              <a:rPr lang="en-US" baseline="0" dirty="0" smtClean="0"/>
              <a:t>information from the </a:t>
            </a:r>
            <a:r>
              <a:rPr lang="en-US" baseline="0" dirty="0" err="1" smtClean="0"/>
              <a:t>O&amp;M</a:t>
            </a:r>
            <a:r>
              <a:rPr lang="en-US" baseline="0" dirty="0" smtClean="0"/>
              <a:t> manual, like how often each type of separator should be inspected, the expected # of filters a business should likely use per year, and maximum vacuum pressure.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9EDED1C-4656-4CF8-AD34-DC4A65BB3913}" type="slidenum">
              <a:rPr lang="en-US" smtClean="0"/>
              <a:t>17</a:t>
            </a:fld>
            <a:endParaRPr lang="en-US" dirty="0"/>
          </a:p>
        </p:txBody>
      </p:sp>
    </p:spTree>
    <p:extLst>
      <p:ext uri="{BB962C8B-B14F-4D97-AF65-F5344CB8AC3E}">
        <p14:creationId xmlns:p14="http://schemas.microsoft.com/office/powerpoint/2010/main" val="2263852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reference sheet and an easy</a:t>
            </a:r>
            <a:r>
              <a:rPr lang="en-US" baseline="0" dirty="0" smtClean="0"/>
              <a:t> to use version of the inspection form are both available for download on the Terre Haute Wastewater Utility’s webpage at </a:t>
            </a:r>
            <a:r>
              <a:rPr lang="en-US" baseline="0" dirty="0" err="1" smtClean="0"/>
              <a:t>terrehaute.in.gov</a:t>
            </a:r>
            <a:endParaRPr lang="en-US" baseline="0" dirty="0" smtClean="0"/>
          </a:p>
          <a:p>
            <a:endParaRPr lang="en-US" baseline="0" dirty="0" smtClean="0"/>
          </a:p>
          <a:p>
            <a:r>
              <a:rPr lang="en-US" baseline="0" dirty="0" smtClean="0"/>
              <a:t>Or you can google ‘Terre Haute Pretreatment’ to find our page</a:t>
            </a:r>
          </a:p>
          <a:p>
            <a:endParaRPr lang="en-US" dirty="0"/>
          </a:p>
        </p:txBody>
      </p:sp>
      <p:sp>
        <p:nvSpPr>
          <p:cNvPr id="4" name="Slide Number Placeholder 3"/>
          <p:cNvSpPr>
            <a:spLocks noGrp="1"/>
          </p:cNvSpPr>
          <p:nvPr>
            <p:ph type="sldNum" sz="quarter" idx="10"/>
          </p:nvPr>
        </p:nvSpPr>
        <p:spPr/>
        <p:txBody>
          <a:bodyPr/>
          <a:lstStyle/>
          <a:p>
            <a:fld id="{99EDED1C-4656-4CF8-AD34-DC4A65BB3913}" type="slidenum">
              <a:rPr lang="en-US" smtClean="0"/>
              <a:t>18</a:t>
            </a:fld>
            <a:endParaRPr lang="en-US" dirty="0"/>
          </a:p>
        </p:txBody>
      </p:sp>
    </p:spTree>
    <p:extLst>
      <p:ext uri="{BB962C8B-B14F-4D97-AF65-F5344CB8AC3E}">
        <p14:creationId xmlns:p14="http://schemas.microsoft.com/office/powerpoint/2010/main" val="5036997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you head out to start inspections you will find some nice new places, like this dentistry just for kids building.</a:t>
            </a:r>
            <a:endParaRPr lang="en-US" dirty="0"/>
          </a:p>
        </p:txBody>
      </p:sp>
      <p:sp>
        <p:nvSpPr>
          <p:cNvPr id="4" name="Slide Number Placeholder 3"/>
          <p:cNvSpPr>
            <a:spLocks noGrp="1"/>
          </p:cNvSpPr>
          <p:nvPr>
            <p:ph type="sldNum" sz="quarter" idx="10"/>
          </p:nvPr>
        </p:nvSpPr>
        <p:spPr/>
        <p:txBody>
          <a:bodyPr/>
          <a:lstStyle/>
          <a:p>
            <a:fld id="{99EDED1C-4656-4CF8-AD34-DC4A65BB3913}" type="slidenum">
              <a:rPr lang="en-US" smtClean="0"/>
              <a:t>19</a:t>
            </a:fld>
            <a:endParaRPr lang="en-US" dirty="0"/>
          </a:p>
        </p:txBody>
      </p:sp>
    </p:spTree>
    <p:extLst>
      <p:ext uri="{BB962C8B-B14F-4D97-AF65-F5344CB8AC3E}">
        <p14:creationId xmlns:p14="http://schemas.microsoft.com/office/powerpoint/2010/main" val="2188757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Mercury is </a:t>
            </a:r>
            <a:r>
              <a:rPr lang="en-US" dirty="0" smtClean="0"/>
              <a:t>in </a:t>
            </a:r>
            <a:r>
              <a:rPr lang="en-US" dirty="0"/>
              <a:t>the </a:t>
            </a:r>
            <a:r>
              <a:rPr lang="en-US" dirty="0" smtClean="0"/>
              <a:t>TOP </a:t>
            </a:r>
            <a:r>
              <a:rPr lang="en-US" dirty="0"/>
              <a:t>10 </a:t>
            </a:r>
            <a:r>
              <a:rPr lang="en-US" dirty="0" smtClean="0"/>
              <a:t>list of </a:t>
            </a:r>
            <a:r>
              <a:rPr lang="en-US" dirty="0"/>
              <a:t>chemicals of major public health </a:t>
            </a:r>
            <a:r>
              <a:rPr lang="en-US" dirty="0" smtClean="0"/>
              <a:t>concern, </a:t>
            </a:r>
            <a:r>
              <a:rPr lang="en-US" dirty="0"/>
              <a:t>according to the World Health Organization</a:t>
            </a:r>
            <a:r>
              <a:rPr lang="en-US" dirty="0" smtClean="0"/>
              <a:t>. And Mercury </a:t>
            </a:r>
            <a:r>
              <a:rPr lang="en-US" dirty="0"/>
              <a:t>pollution is a </a:t>
            </a:r>
            <a:r>
              <a:rPr lang="en-US" dirty="0" smtClean="0"/>
              <a:t>GLOBAL </a:t>
            </a:r>
            <a:r>
              <a:rPr lang="en-US" dirty="0"/>
              <a:t>problem that requires global </a:t>
            </a:r>
            <a:r>
              <a:rPr lang="en-US" dirty="0" smtClean="0"/>
              <a:t>action</a:t>
            </a:r>
            <a:r>
              <a:rPr lang="en-US" baseline="0" dirty="0" smtClean="0"/>
              <a:t> because it</a:t>
            </a:r>
            <a:r>
              <a:rPr lang="en-US" dirty="0" smtClean="0"/>
              <a:t> MOVES with air and water and can be transported THOUSANDS of miles in the atmosphere.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the United States, we ARE reducing our use and emissions of mercury, but these domestic efforts alone aren’t enough to address the effects of global mercury pollution on the U.S. population. </a:t>
            </a:r>
          </a:p>
          <a:p>
            <a:endParaRPr lang="en-US" dirty="0" smtClean="0"/>
          </a:p>
          <a:p>
            <a:r>
              <a:rPr lang="en-US" dirty="0" smtClean="0"/>
              <a:t>=The US is 1 of 140 parties that joined the </a:t>
            </a:r>
            <a:r>
              <a:rPr lang="en-US" dirty="0" err="1" smtClean="0"/>
              <a:t>Minamata</a:t>
            </a:r>
            <a:r>
              <a:rPr lang="en-US" dirty="0" smtClean="0"/>
              <a:t> Convention on Mercury. That is a global treaty to protect human health &amp; the environment from the adverse effects of mercury,</a:t>
            </a:r>
            <a:r>
              <a:rPr lang="en-US" baseline="0" dirty="0" smtClean="0"/>
              <a:t> adopted in 2013</a:t>
            </a:r>
            <a:r>
              <a:rPr lang="en-US"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According to some estimates, global sources of mercury are</a:t>
            </a:r>
            <a:r>
              <a:rPr lang="en-US" baseline="0" dirty="0" smtClean="0"/>
              <a:t> accountable for as much as</a:t>
            </a:r>
            <a:r>
              <a:rPr lang="en-US" dirty="0" smtClean="0"/>
              <a:t> 70 % of the mercury deposited in the United States. </a:t>
            </a:r>
          </a:p>
          <a:p>
            <a:endParaRPr lang="en-US" dirty="0"/>
          </a:p>
          <a:p>
            <a:r>
              <a:rPr lang="en-US" dirty="0" smtClean="0"/>
              <a:t>National </a:t>
            </a:r>
            <a:r>
              <a:rPr lang="en-US" dirty="0"/>
              <a:t>Research Council. </a:t>
            </a:r>
            <a:r>
              <a:rPr lang="en-US" dirty="0" smtClean="0"/>
              <a:t>Publication. </a:t>
            </a:r>
            <a:r>
              <a:rPr lang="en-US" i="1" dirty="0">
                <a:hlinkClick r:id="rId3"/>
              </a:rPr>
              <a:t>Global Sources of Local Pollution: An Assessment of </a:t>
            </a:r>
            <a:r>
              <a:rPr lang="en-US" i="1" dirty="0" smtClean="0">
                <a:hlinkClick r:id="rId3"/>
              </a:rPr>
              <a:t>Long-Range </a:t>
            </a:r>
            <a:r>
              <a:rPr lang="en-US" i="1" dirty="0">
                <a:hlinkClick r:id="rId3"/>
              </a:rPr>
              <a:t>Transport of Key Air Pollutants to and from the United States</a:t>
            </a:r>
            <a:r>
              <a:rPr lang="en-US" dirty="0">
                <a:hlinkClick r:id="rId3"/>
              </a:rPr>
              <a:t>.</a:t>
            </a:r>
            <a:r>
              <a:rPr lang="en-US" dirty="0"/>
              <a:t> </a:t>
            </a:r>
            <a:endParaRPr lang="en-US" dirty="0" smtClean="0"/>
          </a:p>
          <a:p>
            <a:endParaRPr lang="en-US" dirty="0"/>
          </a:p>
        </p:txBody>
      </p:sp>
      <p:sp>
        <p:nvSpPr>
          <p:cNvPr id="4" name="Slide Number Placeholder 3"/>
          <p:cNvSpPr>
            <a:spLocks noGrp="1"/>
          </p:cNvSpPr>
          <p:nvPr>
            <p:ph type="sldNum" sz="quarter" idx="10"/>
          </p:nvPr>
        </p:nvSpPr>
        <p:spPr/>
        <p:txBody>
          <a:bodyPr/>
          <a:lstStyle/>
          <a:p>
            <a:fld id="{99EDED1C-4656-4CF8-AD34-DC4A65BB3913}" type="slidenum">
              <a:rPr lang="en-US" smtClean="0"/>
              <a:t>2</a:t>
            </a:fld>
            <a:endParaRPr lang="en-US" dirty="0"/>
          </a:p>
        </p:txBody>
      </p:sp>
    </p:spTree>
    <p:extLst>
      <p:ext uri="{BB962C8B-B14F-4D97-AF65-F5344CB8AC3E}">
        <p14:creationId xmlns:p14="http://schemas.microsoft.com/office/powerpoint/2010/main" val="2789880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Others may be older homes</a:t>
            </a:r>
            <a:r>
              <a:rPr lang="en-US" baseline="0" dirty="0" smtClean="0"/>
              <a:t> in residential neighborhoods that have been converted into offices</a:t>
            </a:r>
            <a:endParaRPr lang="en-US" dirty="0"/>
          </a:p>
        </p:txBody>
      </p:sp>
      <p:sp>
        <p:nvSpPr>
          <p:cNvPr id="4" name="Slide Number Placeholder 3"/>
          <p:cNvSpPr>
            <a:spLocks noGrp="1"/>
          </p:cNvSpPr>
          <p:nvPr>
            <p:ph type="sldNum" sz="quarter" idx="10"/>
          </p:nvPr>
        </p:nvSpPr>
        <p:spPr/>
        <p:txBody>
          <a:bodyPr/>
          <a:lstStyle/>
          <a:p>
            <a:fld id="{99EDED1C-4656-4CF8-AD34-DC4A65BB3913}" type="slidenum">
              <a:rPr lang="en-US" smtClean="0"/>
              <a:t>20</a:t>
            </a:fld>
            <a:endParaRPr lang="en-US" dirty="0"/>
          </a:p>
        </p:txBody>
      </p:sp>
    </p:spTree>
    <p:extLst>
      <p:ext uri="{BB962C8B-B14F-4D97-AF65-F5344CB8AC3E}">
        <p14:creationId xmlns:p14="http://schemas.microsoft.com/office/powerpoint/2010/main" val="2355717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Inevitably you will have to face your fears</a:t>
            </a:r>
            <a:r>
              <a:rPr lang="en-US" baseline="0" dirty="0" smtClean="0"/>
              <a:t> and take some creepy staircase down to a dark basement to inspect someone’s amalgam separator. </a:t>
            </a:r>
          </a:p>
          <a:p>
            <a:r>
              <a:rPr lang="en-US" baseline="0" dirty="0" smtClean="0"/>
              <a:t>Bring your flashlight! You will need it!</a:t>
            </a:r>
            <a:endParaRPr lang="en-US" dirty="0"/>
          </a:p>
        </p:txBody>
      </p:sp>
      <p:sp>
        <p:nvSpPr>
          <p:cNvPr id="4" name="Slide Number Placeholder 3"/>
          <p:cNvSpPr>
            <a:spLocks noGrp="1"/>
          </p:cNvSpPr>
          <p:nvPr>
            <p:ph type="sldNum" sz="quarter" idx="10"/>
          </p:nvPr>
        </p:nvSpPr>
        <p:spPr/>
        <p:txBody>
          <a:bodyPr/>
          <a:lstStyle/>
          <a:p>
            <a:fld id="{99EDED1C-4656-4CF8-AD34-DC4A65BB3913}" type="slidenum">
              <a:rPr lang="en-US" smtClean="0"/>
              <a:t>21</a:t>
            </a:fld>
            <a:endParaRPr lang="en-US" dirty="0"/>
          </a:p>
        </p:txBody>
      </p:sp>
    </p:spTree>
    <p:extLst>
      <p:ext uri="{BB962C8B-B14F-4D97-AF65-F5344CB8AC3E}">
        <p14:creationId xmlns:p14="http://schemas.microsoft.com/office/powerpoint/2010/main" val="3392910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a:t>
            </a:r>
            <a:r>
              <a:rPr lang="en-US" baseline="0" dirty="0" smtClean="0"/>
              <a:t> couple of local examples. You can see that poor lighting can be an issue.</a:t>
            </a:r>
            <a:endParaRPr lang="en-US" dirty="0"/>
          </a:p>
        </p:txBody>
      </p:sp>
      <p:sp>
        <p:nvSpPr>
          <p:cNvPr id="4" name="Slide Number Placeholder 3"/>
          <p:cNvSpPr>
            <a:spLocks noGrp="1"/>
          </p:cNvSpPr>
          <p:nvPr>
            <p:ph type="sldNum" sz="quarter" idx="10"/>
          </p:nvPr>
        </p:nvSpPr>
        <p:spPr/>
        <p:txBody>
          <a:bodyPr/>
          <a:lstStyle/>
          <a:p>
            <a:fld id="{99EDED1C-4656-4CF8-AD34-DC4A65BB3913}" type="slidenum">
              <a:rPr lang="en-US" smtClean="0"/>
              <a:t>22</a:t>
            </a:fld>
            <a:endParaRPr lang="en-US" dirty="0"/>
          </a:p>
        </p:txBody>
      </p:sp>
    </p:spTree>
    <p:extLst>
      <p:ext uri="{BB962C8B-B14F-4D97-AF65-F5344CB8AC3E}">
        <p14:creationId xmlns:p14="http://schemas.microsoft.com/office/powerpoint/2010/main" val="17962604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the basic set up. </a:t>
            </a:r>
          </a:p>
          <a:p>
            <a:r>
              <a:rPr lang="en-US" dirty="0" smtClean="0"/>
              <a:t>Dental waste water flows through the vacuum line and enters the air/water separator. </a:t>
            </a:r>
          </a:p>
          <a:p>
            <a:r>
              <a:rPr lang="en-US" dirty="0" smtClean="0"/>
              <a:t>It passes through the down spout where teeth fragments, dental amalgam and mercury are separated and collected. </a:t>
            </a:r>
          </a:p>
          <a:p>
            <a:r>
              <a:rPr lang="en-US" dirty="0" smtClean="0"/>
              <a:t>The filtered water continues to flow </a:t>
            </a:r>
            <a:r>
              <a:rPr lang="en-US" dirty="0" smtClean="0"/>
              <a:t>through to the vacuum system </a:t>
            </a:r>
            <a:r>
              <a:rPr lang="en-US" dirty="0" smtClean="0"/>
              <a:t>while heavy waste and sediment is </a:t>
            </a:r>
            <a:r>
              <a:rPr lang="en-US" dirty="0" smtClean="0"/>
              <a:t>stored in the collection container to be recycled.</a:t>
            </a:r>
            <a:endParaRPr lang="en-US" dirty="0"/>
          </a:p>
        </p:txBody>
      </p:sp>
      <p:sp>
        <p:nvSpPr>
          <p:cNvPr id="4" name="Slide Number Placeholder 3"/>
          <p:cNvSpPr>
            <a:spLocks noGrp="1"/>
          </p:cNvSpPr>
          <p:nvPr>
            <p:ph type="sldNum" sz="quarter" idx="10"/>
          </p:nvPr>
        </p:nvSpPr>
        <p:spPr/>
        <p:txBody>
          <a:bodyPr/>
          <a:lstStyle/>
          <a:p>
            <a:fld id="{99EDED1C-4656-4CF8-AD34-DC4A65BB3913}" type="slidenum">
              <a:rPr lang="en-US" smtClean="0"/>
              <a:t>23</a:t>
            </a:fld>
            <a:endParaRPr lang="en-US" dirty="0"/>
          </a:p>
        </p:txBody>
      </p:sp>
    </p:spTree>
    <p:extLst>
      <p:ext uri="{BB962C8B-B14F-4D97-AF65-F5344CB8AC3E}">
        <p14:creationId xmlns:p14="http://schemas.microsoft.com/office/powerpoint/2010/main" val="26809400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devices can connect to either a dry vacuum</a:t>
            </a:r>
            <a:r>
              <a:rPr lang="en-US" baseline="0" dirty="0" smtClean="0"/>
              <a:t> unit or a wet vacuum unit</a:t>
            </a:r>
            <a:endParaRPr lang="en-US" dirty="0"/>
          </a:p>
        </p:txBody>
      </p:sp>
      <p:sp>
        <p:nvSpPr>
          <p:cNvPr id="4" name="Slide Number Placeholder 3"/>
          <p:cNvSpPr>
            <a:spLocks noGrp="1"/>
          </p:cNvSpPr>
          <p:nvPr>
            <p:ph type="sldNum" sz="quarter" idx="10"/>
          </p:nvPr>
        </p:nvSpPr>
        <p:spPr/>
        <p:txBody>
          <a:bodyPr/>
          <a:lstStyle/>
          <a:p>
            <a:fld id="{99EDED1C-4656-4CF8-AD34-DC4A65BB3913}" type="slidenum">
              <a:rPr lang="en-US" smtClean="0"/>
              <a:t>24</a:t>
            </a:fld>
            <a:endParaRPr lang="en-US" dirty="0"/>
          </a:p>
        </p:txBody>
      </p:sp>
    </p:spTree>
    <p:extLst>
      <p:ext uri="{BB962C8B-B14F-4D97-AF65-F5344CB8AC3E}">
        <p14:creationId xmlns:p14="http://schemas.microsoft.com/office/powerpoint/2010/main" val="17375009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wet vacuum unit. </a:t>
            </a:r>
          </a:p>
          <a:p>
            <a:r>
              <a:rPr lang="en-US" dirty="0" smtClean="0"/>
              <a:t>While the vacuum system is running, use</a:t>
            </a:r>
            <a:r>
              <a:rPr lang="en-US" baseline="0" dirty="0" smtClean="0"/>
              <a:t> will want to use your flashlight to read the gauge. </a:t>
            </a:r>
          </a:p>
          <a:p>
            <a:r>
              <a:rPr lang="en-US" baseline="0" dirty="0" smtClean="0"/>
              <a:t>Then refer to your cheat sheet or the </a:t>
            </a:r>
            <a:r>
              <a:rPr lang="en-US" baseline="0" dirty="0" err="1" smtClean="0"/>
              <a:t>O&amp;M</a:t>
            </a:r>
            <a:r>
              <a:rPr lang="en-US" baseline="0" dirty="0" smtClean="0"/>
              <a:t> manual for maximum allowable pressure.</a:t>
            </a:r>
          </a:p>
          <a:p>
            <a:r>
              <a:rPr lang="en-US" baseline="0" dirty="0" smtClean="0"/>
              <a:t>The SOLMETEX Hg5 limit is 15. </a:t>
            </a:r>
            <a:endParaRPr lang="en-US" dirty="0"/>
          </a:p>
        </p:txBody>
      </p:sp>
      <p:sp>
        <p:nvSpPr>
          <p:cNvPr id="4" name="Slide Number Placeholder 3"/>
          <p:cNvSpPr>
            <a:spLocks noGrp="1"/>
          </p:cNvSpPr>
          <p:nvPr>
            <p:ph type="sldNum" sz="quarter" idx="10"/>
          </p:nvPr>
        </p:nvSpPr>
        <p:spPr/>
        <p:txBody>
          <a:bodyPr/>
          <a:lstStyle/>
          <a:p>
            <a:fld id="{99EDED1C-4656-4CF8-AD34-DC4A65BB3913}" type="slidenum">
              <a:rPr lang="en-US" smtClean="0"/>
              <a:t>25</a:t>
            </a:fld>
            <a:endParaRPr lang="en-US" dirty="0"/>
          </a:p>
        </p:txBody>
      </p:sp>
    </p:spTree>
    <p:extLst>
      <p:ext uri="{BB962C8B-B14F-4D97-AF65-F5344CB8AC3E}">
        <p14:creationId xmlns:p14="http://schemas.microsoft.com/office/powerpoint/2010/main" val="19518146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you will want to take a look at the top chamber.</a:t>
            </a:r>
            <a:r>
              <a:rPr lang="en-US" baseline="0" dirty="0" smtClean="0"/>
              <a:t> There may be some buildup on the walls, that is not a problem.</a:t>
            </a:r>
          </a:p>
          <a:p>
            <a:endParaRPr lang="en-US" baseline="0" dirty="0" smtClean="0"/>
          </a:p>
          <a:p>
            <a:r>
              <a:rPr lang="en-US" baseline="0" dirty="0" smtClean="0"/>
              <a:t>=(1) If you see a small layer of solids and water in in the top chamber. The office staff may need to remove the pins and tilt the container to let some air into the system. That usually clears small blockages and fixes the issue.</a:t>
            </a:r>
          </a:p>
          <a:p>
            <a:endParaRPr lang="en-US" dirty="0" smtClean="0"/>
          </a:p>
          <a:p>
            <a:r>
              <a:rPr lang="en-US" dirty="0" smtClean="0"/>
              <a:t>=(2) If there</a:t>
            </a:r>
            <a:r>
              <a:rPr lang="en-US" baseline="0" dirty="0" smtClean="0"/>
              <a:t> is a deeper buildup of solids, like more than a few inches, they may be using a line cleaner with a high or low pH. If there is room in the bottom chamber, they can try to let some air into the system and clear the blockage. But they will need to change the line cleaner and will likely need a new bottom filter cartridge.</a:t>
            </a:r>
          </a:p>
          <a:p>
            <a:endParaRPr lang="en-US" baseline="0" dirty="0" smtClean="0"/>
          </a:p>
          <a:p>
            <a:r>
              <a:rPr lang="en-US" baseline="0" dirty="0" smtClean="0"/>
              <a:t>=(3) this is what a system in bypass looks like. If all of the solids are in the top chamber and the bottom is only water then all of the amalgam wastewater is going straight to the sewer, untreated.</a:t>
            </a:r>
          </a:p>
          <a:p>
            <a:endParaRPr lang="en-US" baseline="0" dirty="0" smtClean="0"/>
          </a:p>
          <a:p>
            <a:r>
              <a:rPr lang="en-US" baseline="0" dirty="0" smtClean="0"/>
              <a:t>The office would be experiencing reduction in the suction pressure at this point. The full top compartment would need to be replaced within 10 days.  </a:t>
            </a:r>
            <a:endParaRPr lang="en-US" dirty="0"/>
          </a:p>
        </p:txBody>
      </p:sp>
      <p:sp>
        <p:nvSpPr>
          <p:cNvPr id="4" name="Slide Number Placeholder 3"/>
          <p:cNvSpPr>
            <a:spLocks noGrp="1"/>
          </p:cNvSpPr>
          <p:nvPr>
            <p:ph type="sldNum" sz="quarter" idx="10"/>
          </p:nvPr>
        </p:nvSpPr>
        <p:spPr/>
        <p:txBody>
          <a:bodyPr/>
          <a:lstStyle/>
          <a:p>
            <a:fld id="{99EDED1C-4656-4CF8-AD34-DC4A65BB3913}" type="slidenum">
              <a:rPr lang="en-US" smtClean="0"/>
              <a:t>26</a:t>
            </a:fld>
            <a:endParaRPr lang="en-US" dirty="0"/>
          </a:p>
        </p:txBody>
      </p:sp>
    </p:spTree>
    <p:extLst>
      <p:ext uri="{BB962C8B-B14F-4D97-AF65-F5344CB8AC3E}">
        <p14:creationId xmlns:p14="http://schemas.microsoft.com/office/powerpoint/2010/main" val="341007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clear image of an amalgam separator.</a:t>
            </a:r>
          </a:p>
          <a:p>
            <a:r>
              <a:rPr lang="en-US" dirty="0" smtClean="0"/>
              <a:t>When</a:t>
            </a:r>
            <a:r>
              <a:rPr lang="en-US" baseline="0" dirty="0" smtClean="0"/>
              <a:t> the solids buildup in the top chamber</a:t>
            </a:r>
          </a:p>
          <a:p>
            <a:r>
              <a:rPr lang="en-US" baseline="0" dirty="0" smtClean="0"/>
              <a:t>And more water comes into the chamber</a:t>
            </a:r>
          </a:p>
          <a:p>
            <a:r>
              <a:rPr lang="en-US" baseline="0" dirty="0" smtClean="0"/>
              <a:t>The solids overflow through the air vent</a:t>
            </a:r>
          </a:p>
          <a:p>
            <a:r>
              <a:rPr lang="en-US" baseline="0" dirty="0" smtClean="0"/>
              <a:t>And are discharged to the sewer</a:t>
            </a:r>
          </a:p>
          <a:p>
            <a:r>
              <a:rPr lang="en-US" baseline="0" dirty="0" smtClean="0"/>
              <a:t>The bottom chamber may be empty because it was installed incorrectly</a:t>
            </a:r>
          </a:p>
          <a:p>
            <a:r>
              <a:rPr lang="en-US" baseline="0" dirty="0" smtClean="0"/>
              <a:t>Or it may be full of water because there was a blockage that stopped the flow through the system</a:t>
            </a:r>
          </a:p>
          <a:p>
            <a:r>
              <a:rPr lang="en-US" baseline="0" dirty="0" smtClean="0"/>
              <a:t>Or it may be full of solids because no one changed out the filter</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9EDED1C-4656-4CF8-AD34-DC4A65BB3913}" type="slidenum">
              <a:rPr lang="en-US" smtClean="0"/>
              <a:t>27</a:t>
            </a:fld>
            <a:endParaRPr lang="en-US" dirty="0"/>
          </a:p>
        </p:txBody>
      </p:sp>
    </p:spTree>
    <p:extLst>
      <p:ext uri="{BB962C8B-B14F-4D97-AF65-F5344CB8AC3E}">
        <p14:creationId xmlns:p14="http://schemas.microsoft.com/office/powerpoint/2010/main" val="40284096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you want to take a look at the bottom chamber.</a:t>
            </a:r>
          </a:p>
          <a:p>
            <a:endParaRPr lang="en-US" dirty="0" smtClean="0"/>
          </a:p>
          <a:p>
            <a:r>
              <a:rPr lang="en-US" dirty="0" smtClean="0"/>
              <a:t>=The water can be really cloudy, so you will want to use your flashlight to shine light through the side or the back so you can</a:t>
            </a:r>
            <a:r>
              <a:rPr lang="en-US" baseline="0" dirty="0" smtClean="0"/>
              <a:t> </a:t>
            </a:r>
            <a:r>
              <a:rPr lang="en-US" dirty="0" smtClean="0"/>
              <a:t>see how deep the settled material is.</a:t>
            </a:r>
          </a:p>
          <a:p>
            <a:endParaRPr lang="en-US" dirty="0" smtClean="0"/>
          </a:p>
          <a:p>
            <a:r>
              <a:rPr lang="en-US" dirty="0" smtClean="0"/>
              <a:t>=if the solids are at or above the fill line, the collection container needs to be changed.</a:t>
            </a:r>
            <a:endParaRPr lang="en-US" dirty="0"/>
          </a:p>
        </p:txBody>
      </p:sp>
      <p:sp>
        <p:nvSpPr>
          <p:cNvPr id="4" name="Slide Number Placeholder 3"/>
          <p:cNvSpPr>
            <a:spLocks noGrp="1"/>
          </p:cNvSpPr>
          <p:nvPr>
            <p:ph type="sldNum" sz="quarter" idx="10"/>
          </p:nvPr>
        </p:nvSpPr>
        <p:spPr/>
        <p:txBody>
          <a:bodyPr/>
          <a:lstStyle/>
          <a:p>
            <a:fld id="{99EDED1C-4656-4CF8-AD34-DC4A65BB3913}" type="slidenum">
              <a:rPr lang="en-US" smtClean="0"/>
              <a:t>28</a:t>
            </a:fld>
            <a:endParaRPr lang="en-US" dirty="0"/>
          </a:p>
        </p:txBody>
      </p:sp>
    </p:spTree>
    <p:extLst>
      <p:ext uri="{BB962C8B-B14F-4D97-AF65-F5344CB8AC3E}">
        <p14:creationId xmlns:p14="http://schemas.microsoft.com/office/powerpoint/2010/main" val="40147260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collection containers MUST be replaced according to the </a:t>
            </a:r>
            <a:r>
              <a:rPr lang="en-US" dirty="0" err="1" smtClean="0"/>
              <a:t>O&amp;M</a:t>
            </a:r>
            <a:r>
              <a:rPr lang="en-US" dirty="0" smtClean="0"/>
              <a:t> schedule.</a:t>
            </a:r>
          </a:p>
          <a:p>
            <a:r>
              <a:rPr lang="en-US" dirty="0" smtClean="0"/>
              <a:t>The office needs to write the installation date on the label. </a:t>
            </a:r>
          </a:p>
          <a:p>
            <a:endParaRPr lang="en-US" dirty="0" smtClean="0"/>
          </a:p>
          <a:p>
            <a:r>
              <a:rPr lang="en-US" dirty="0" smtClean="0"/>
              <a:t>=we can estimate the next change date based on the # of operatory chairs in the facility.</a:t>
            </a:r>
          </a:p>
          <a:p>
            <a:endParaRPr lang="en-US" dirty="0" smtClean="0"/>
          </a:p>
          <a:p>
            <a:r>
              <a:rPr lang="en-US" dirty="0" smtClean="0"/>
              <a:t>=but remember…the SOLMETEX unit must be changed when they reach the maximum level</a:t>
            </a:r>
            <a:r>
              <a:rPr lang="en-US" baseline="0" dirty="0" smtClean="0"/>
              <a:t> OR annually, </a:t>
            </a:r>
            <a:r>
              <a:rPr lang="en-US" dirty="0" smtClean="0"/>
              <a:t>whichever comes first. </a:t>
            </a:r>
          </a:p>
          <a:p>
            <a:endParaRPr lang="en-US" dirty="0" smtClean="0"/>
          </a:p>
          <a:p>
            <a:r>
              <a:rPr lang="en-US" dirty="0" smtClean="0"/>
              <a:t>A small</a:t>
            </a:r>
            <a:r>
              <a:rPr lang="en-US" baseline="0" dirty="0" smtClean="0"/>
              <a:t> office with only one chair may never come close to filling the container in aa year, but to maintain efficiency of the chemically treated resin filter, an annual change is required.</a:t>
            </a:r>
            <a:endParaRPr lang="en-US" dirty="0"/>
          </a:p>
        </p:txBody>
      </p:sp>
      <p:sp>
        <p:nvSpPr>
          <p:cNvPr id="4" name="Slide Number Placeholder 3"/>
          <p:cNvSpPr>
            <a:spLocks noGrp="1"/>
          </p:cNvSpPr>
          <p:nvPr>
            <p:ph type="sldNum" sz="quarter" idx="10"/>
          </p:nvPr>
        </p:nvSpPr>
        <p:spPr/>
        <p:txBody>
          <a:bodyPr/>
          <a:lstStyle/>
          <a:p>
            <a:fld id="{99EDED1C-4656-4CF8-AD34-DC4A65BB3913}" type="slidenum">
              <a:rPr lang="en-US" smtClean="0"/>
              <a:t>29</a:t>
            </a:fld>
            <a:endParaRPr lang="en-US" dirty="0"/>
          </a:p>
        </p:txBody>
      </p:sp>
    </p:spTree>
    <p:extLst>
      <p:ext uri="{BB962C8B-B14F-4D97-AF65-F5344CB8AC3E}">
        <p14:creationId xmlns:p14="http://schemas.microsoft.com/office/powerpoint/2010/main" val="81539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the sources of mercury in the environment?</a:t>
            </a:r>
          </a:p>
          <a:p>
            <a:r>
              <a:rPr lang="en-US" dirty="0" smtClean="0"/>
              <a:t>=We have releases from natural sources and releases from human activities</a:t>
            </a:r>
          </a:p>
          <a:p>
            <a:r>
              <a:rPr lang="en-US" dirty="0" smtClean="0"/>
              <a:t>=Natural sources include volcanic eruptions, weathering of rock, geothermal springs and evaporation ocean</a:t>
            </a:r>
            <a:r>
              <a:rPr lang="en-US" baseline="0" dirty="0" smtClean="0"/>
              <a:t> water</a:t>
            </a:r>
          </a:p>
          <a:p>
            <a:r>
              <a:rPr lang="en-US" baseline="0" dirty="0" smtClean="0"/>
              <a:t>=Manmade sources include releases during mining operations, coal fired power plants, waste incineration, and other industrial and commercial uses.</a:t>
            </a:r>
            <a:endParaRPr lang="en-US" dirty="0"/>
          </a:p>
        </p:txBody>
      </p:sp>
      <p:sp>
        <p:nvSpPr>
          <p:cNvPr id="4" name="Slide Number Placeholder 3"/>
          <p:cNvSpPr>
            <a:spLocks noGrp="1"/>
          </p:cNvSpPr>
          <p:nvPr>
            <p:ph type="sldNum" sz="quarter" idx="10"/>
          </p:nvPr>
        </p:nvSpPr>
        <p:spPr/>
        <p:txBody>
          <a:bodyPr/>
          <a:lstStyle/>
          <a:p>
            <a:fld id="{99EDED1C-4656-4CF8-AD34-DC4A65BB3913}" type="slidenum">
              <a:rPr lang="en-US" smtClean="0"/>
              <a:t>3</a:t>
            </a:fld>
            <a:endParaRPr lang="en-US" dirty="0"/>
          </a:p>
        </p:txBody>
      </p:sp>
    </p:spTree>
    <p:extLst>
      <p:ext uri="{BB962C8B-B14F-4D97-AF65-F5344CB8AC3E}">
        <p14:creationId xmlns:p14="http://schemas.microsoft.com/office/powerpoint/2010/main" val="2185572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SOLMETEX, A-pave-e-a and Acadia recommend inspections EVERY WEEK </a:t>
            </a:r>
          </a:p>
          <a:p>
            <a:endParaRPr lang="en-US" dirty="0" smtClean="0"/>
          </a:p>
          <a:p>
            <a:r>
              <a:rPr lang="en-US" dirty="0" smtClean="0"/>
              <a:t>The</a:t>
            </a:r>
            <a:r>
              <a:rPr lang="en-US" baseline="0" dirty="0" smtClean="0"/>
              <a:t> </a:t>
            </a:r>
            <a:r>
              <a:rPr lang="en-US" dirty="0" smtClean="0"/>
              <a:t>Eco II brand only recommends monthly inspections.</a:t>
            </a:r>
          </a:p>
          <a:p>
            <a:endParaRPr lang="en-US" dirty="0" smtClean="0"/>
          </a:p>
          <a:p>
            <a:r>
              <a:rPr lang="en-US" dirty="0" smtClean="0"/>
              <a:t>Some don’t have any inspections required,</a:t>
            </a:r>
            <a:r>
              <a:rPr lang="en-US" baseline="0" dirty="0" smtClean="0"/>
              <a:t> just replace annually.</a:t>
            </a:r>
            <a:endParaRPr lang="en-US" dirty="0" smtClean="0"/>
          </a:p>
          <a:p>
            <a:endParaRPr lang="en-US" dirty="0" smtClean="0"/>
          </a:p>
          <a:p>
            <a:r>
              <a:rPr lang="en-US" dirty="0" smtClean="0"/>
              <a:t>These visual inspections MUST be documented.</a:t>
            </a:r>
          </a:p>
          <a:p>
            <a:endParaRPr lang="en-US" dirty="0"/>
          </a:p>
        </p:txBody>
      </p:sp>
      <p:sp>
        <p:nvSpPr>
          <p:cNvPr id="4" name="Slide Number Placeholder 3"/>
          <p:cNvSpPr>
            <a:spLocks noGrp="1"/>
          </p:cNvSpPr>
          <p:nvPr>
            <p:ph type="sldNum" sz="quarter" idx="10"/>
          </p:nvPr>
        </p:nvSpPr>
        <p:spPr/>
        <p:txBody>
          <a:bodyPr/>
          <a:lstStyle/>
          <a:p>
            <a:fld id="{99EDED1C-4656-4CF8-AD34-DC4A65BB3913}" type="slidenum">
              <a:rPr lang="en-US" smtClean="0"/>
              <a:t>30</a:t>
            </a:fld>
            <a:endParaRPr lang="en-US" dirty="0"/>
          </a:p>
        </p:txBody>
      </p:sp>
    </p:spTree>
    <p:extLst>
      <p:ext uri="{BB962C8B-B14F-4D97-AF65-F5344CB8AC3E}">
        <p14:creationId xmlns:p14="http://schemas.microsoft.com/office/powerpoint/2010/main" val="7327452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EPA regulations require implementation of 2 BMPs</a:t>
            </a:r>
          </a:p>
          <a:p>
            <a:endParaRPr lang="en-US" baseline="0" dirty="0" smtClean="0"/>
          </a:p>
          <a:p>
            <a:r>
              <a:rPr lang="en-US" baseline="0" dirty="0" smtClean="0"/>
              <a:t>The first BMP is says </a:t>
            </a:r>
            <a:r>
              <a:rPr lang="en-US" dirty="0" smtClean="0"/>
              <a:t>Amalgam waste solids like amalgam scrap &amp; capsules or the bits collected in the in-line filters or</a:t>
            </a:r>
            <a:r>
              <a:rPr lang="en-US" baseline="0" dirty="0" smtClean="0"/>
              <a:t> </a:t>
            </a:r>
            <a:r>
              <a:rPr lang="en-US" dirty="0" smtClean="0"/>
              <a:t>saliva ejectors</a:t>
            </a:r>
            <a:r>
              <a:rPr lang="en-US" baseline="0" dirty="0" smtClean="0"/>
              <a:t> can be discharged to the POTW.</a:t>
            </a:r>
          </a:p>
          <a:p>
            <a:endParaRPr lang="en-US" baseline="0" dirty="0" smtClean="0"/>
          </a:p>
          <a:p>
            <a:r>
              <a:rPr lang="en-US" baseline="0" dirty="0" smtClean="0"/>
              <a:t>We don’t want to find…</a:t>
            </a:r>
          </a:p>
          <a:p>
            <a:r>
              <a:rPr lang="en-US" baseline="0" dirty="0" smtClean="0"/>
              <a:t>…disposable amalgam </a:t>
            </a:r>
            <a:r>
              <a:rPr lang="en-US" baseline="0" dirty="0" smtClean="0"/>
              <a:t>capsules…or extracted </a:t>
            </a:r>
            <a:r>
              <a:rPr lang="en-US" baseline="0" dirty="0" smtClean="0"/>
              <a:t>teeth that contain amalgam </a:t>
            </a:r>
            <a:r>
              <a:rPr lang="en-US" baseline="0" dirty="0" smtClean="0"/>
              <a:t>in </a:t>
            </a:r>
            <a:r>
              <a:rPr lang="en-US" baseline="0" dirty="0" smtClean="0"/>
              <a:t>biohazard containers, infectious waste containers, sharps containers or </a:t>
            </a:r>
            <a:r>
              <a:rPr lang="en-US" baseline="0" dirty="0" smtClean="0"/>
              <a:t>in the regular </a:t>
            </a:r>
            <a:r>
              <a:rPr lang="en-US" baseline="0" dirty="0" smtClean="0"/>
              <a:t>garbage. </a:t>
            </a:r>
          </a:p>
          <a:p>
            <a:endParaRPr lang="en-US" baseline="0" dirty="0" smtClean="0"/>
          </a:p>
          <a:p>
            <a:r>
              <a:rPr lang="en-US" baseline="0" dirty="0" smtClean="0"/>
              <a:t>All of these materials must be in an amalgam bucket.</a:t>
            </a:r>
          </a:p>
        </p:txBody>
      </p:sp>
      <p:sp>
        <p:nvSpPr>
          <p:cNvPr id="4" name="Slide Number Placeholder 3"/>
          <p:cNvSpPr>
            <a:spLocks noGrp="1"/>
          </p:cNvSpPr>
          <p:nvPr>
            <p:ph type="sldNum" sz="quarter" idx="10"/>
          </p:nvPr>
        </p:nvSpPr>
        <p:spPr/>
        <p:txBody>
          <a:bodyPr/>
          <a:lstStyle/>
          <a:p>
            <a:fld id="{99EDED1C-4656-4CF8-AD34-DC4A65BB3913}" type="slidenum">
              <a:rPr lang="en-US" smtClean="0"/>
              <a:t>31</a:t>
            </a:fld>
            <a:endParaRPr lang="en-US" dirty="0"/>
          </a:p>
        </p:txBody>
      </p:sp>
    </p:spTree>
    <p:extLst>
      <p:ext uri="{BB962C8B-B14F-4D97-AF65-F5344CB8AC3E}">
        <p14:creationId xmlns:p14="http://schemas.microsoft.com/office/powerpoint/2010/main" val="14978408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2</a:t>
            </a:r>
            <a:r>
              <a:rPr lang="en-US" baseline="30000" dirty="0" smtClean="0"/>
              <a:t>nd</a:t>
            </a:r>
            <a:r>
              <a:rPr lang="en-US" dirty="0" smtClean="0"/>
              <a:t> BMP says No oxidizing or acidic line cleaners (bleach, chlorine, iodine, peroxide) </a:t>
            </a:r>
          </a:p>
          <a:p>
            <a:r>
              <a:rPr lang="en-US" dirty="0" smtClean="0"/>
              <a:t>=And the</a:t>
            </a:r>
            <a:r>
              <a:rPr lang="en-US" baseline="0" dirty="0" smtClean="0"/>
              <a:t> line c</a:t>
            </a:r>
            <a:r>
              <a:rPr lang="en-US" dirty="0" smtClean="0"/>
              <a:t>leaners pH must be between 6 &amp; 8 </a:t>
            </a:r>
          </a:p>
          <a:p>
            <a:endParaRPr lang="en-US" dirty="0" smtClean="0"/>
          </a:p>
          <a:p>
            <a:r>
              <a:rPr lang="en-US" dirty="0" smtClean="0"/>
              <a:t>While your inspecting the office, Check bottle for pH level or you can search for the online SDS with your phone.</a:t>
            </a:r>
          </a:p>
          <a:p>
            <a:endParaRPr lang="en-US" dirty="0" smtClean="0"/>
          </a:p>
          <a:p>
            <a:r>
              <a:rPr lang="en-US" dirty="0" smtClean="0"/>
              <a:t>Label may say “Safe, non-corrosive, environmentally friendly” like this </a:t>
            </a:r>
            <a:r>
              <a:rPr lang="en-US" dirty="0" err="1" smtClean="0"/>
              <a:t>VacAttack</a:t>
            </a:r>
            <a:r>
              <a:rPr lang="en-US" dirty="0" smtClean="0"/>
              <a:t> product, but</a:t>
            </a:r>
            <a:r>
              <a:rPr lang="en-US" baseline="0" dirty="0" smtClean="0"/>
              <a:t> the pH is 10.0 and it cannot be used.</a:t>
            </a:r>
            <a:endParaRPr lang="en-US" dirty="0"/>
          </a:p>
        </p:txBody>
      </p:sp>
      <p:sp>
        <p:nvSpPr>
          <p:cNvPr id="4" name="Slide Number Placeholder 3"/>
          <p:cNvSpPr>
            <a:spLocks noGrp="1"/>
          </p:cNvSpPr>
          <p:nvPr>
            <p:ph type="sldNum" sz="quarter" idx="10"/>
          </p:nvPr>
        </p:nvSpPr>
        <p:spPr/>
        <p:txBody>
          <a:bodyPr/>
          <a:lstStyle/>
          <a:p>
            <a:fld id="{99EDED1C-4656-4CF8-AD34-DC4A65BB3913}" type="slidenum">
              <a:rPr lang="en-US" smtClean="0"/>
              <a:t>32</a:t>
            </a:fld>
            <a:endParaRPr lang="en-US" dirty="0"/>
          </a:p>
        </p:txBody>
      </p:sp>
    </p:spTree>
    <p:extLst>
      <p:ext uri="{BB962C8B-B14F-4D97-AF65-F5344CB8AC3E}">
        <p14:creationId xmlns:p14="http://schemas.microsoft.com/office/powerpoint/2010/main" val="850168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how often the line cleaner is used. </a:t>
            </a:r>
          </a:p>
          <a:p>
            <a:endParaRPr lang="en-US" dirty="0" smtClean="0"/>
          </a:p>
          <a:p>
            <a:r>
              <a:rPr lang="en-US" dirty="0" smtClean="0"/>
              <a:t>The SOLMETEX device says rinse no more that 5 chairs every 10 minutes to avoid overfilling the separator. </a:t>
            </a:r>
          </a:p>
          <a:p>
            <a:endParaRPr lang="en-US" dirty="0" smtClean="0"/>
          </a:p>
          <a:p>
            <a:r>
              <a:rPr lang="en-US" dirty="0" smtClean="0"/>
              <a:t>Overfilling = bypass</a:t>
            </a:r>
          </a:p>
          <a:p>
            <a:endParaRPr lang="en-US" dirty="0"/>
          </a:p>
        </p:txBody>
      </p:sp>
      <p:sp>
        <p:nvSpPr>
          <p:cNvPr id="4" name="Slide Number Placeholder 3"/>
          <p:cNvSpPr>
            <a:spLocks noGrp="1"/>
          </p:cNvSpPr>
          <p:nvPr>
            <p:ph type="sldNum" sz="quarter" idx="10"/>
          </p:nvPr>
        </p:nvSpPr>
        <p:spPr/>
        <p:txBody>
          <a:bodyPr/>
          <a:lstStyle/>
          <a:p>
            <a:fld id="{99EDED1C-4656-4CF8-AD34-DC4A65BB3913}" type="slidenum">
              <a:rPr lang="en-US" smtClean="0"/>
              <a:t>33</a:t>
            </a:fld>
            <a:endParaRPr lang="en-US" dirty="0"/>
          </a:p>
        </p:txBody>
      </p:sp>
    </p:spTree>
    <p:extLst>
      <p:ext uri="{BB962C8B-B14F-4D97-AF65-F5344CB8AC3E}">
        <p14:creationId xmlns:p14="http://schemas.microsoft.com/office/powerpoint/2010/main" val="23147677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EPA rule requires several forms of documentation to be onsite.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facility should have a copy of the 1 time compliance report and the </a:t>
            </a:r>
            <a:r>
              <a:rPr lang="en-US" baseline="0" dirty="0" err="1" smtClean="0"/>
              <a:t>O&amp;M</a:t>
            </a:r>
            <a:r>
              <a:rPr lang="en-US" baseline="0" dirty="0" smtClean="0"/>
              <a:t> manual available in physical or electronic form</a:t>
            </a:r>
          </a:p>
        </p:txBody>
      </p:sp>
      <p:sp>
        <p:nvSpPr>
          <p:cNvPr id="4" name="Slide Number Placeholder 3"/>
          <p:cNvSpPr>
            <a:spLocks noGrp="1"/>
          </p:cNvSpPr>
          <p:nvPr>
            <p:ph type="sldNum" sz="quarter" idx="10"/>
          </p:nvPr>
        </p:nvSpPr>
        <p:spPr/>
        <p:txBody>
          <a:bodyPr/>
          <a:lstStyle/>
          <a:p>
            <a:fld id="{99EDED1C-4656-4CF8-AD34-DC4A65BB3913}" type="slidenum">
              <a:rPr lang="en-US" smtClean="0"/>
              <a:t>34</a:t>
            </a:fld>
            <a:endParaRPr lang="en-US" dirty="0"/>
          </a:p>
        </p:txBody>
      </p:sp>
    </p:spTree>
    <p:extLst>
      <p:ext uri="{BB962C8B-B14F-4D97-AF65-F5344CB8AC3E}">
        <p14:creationId xmlns:p14="http://schemas.microsoft.com/office/powerpoint/2010/main" val="31197946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Rule says these records need to be kept for 3 years: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=they need to keep copies of their self inspection forms, I would also add copies of POTW inspections to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=proof of canister replacements throughout the years, minimum of </a:t>
            </a:r>
            <a:r>
              <a:rPr lang="en-US" baseline="0" dirty="0" err="1" smtClean="0"/>
              <a:t>1x</a:t>
            </a:r>
            <a:r>
              <a:rPr lang="en-US" baseline="0" dirty="0" smtClean="0"/>
              <a:t>/year, but larger facilities may have multiple replacements each year.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=proof of proper disposal of amalgam waste, solids bucket and full filter canisters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=any documentation of separator repair/replacement </a:t>
            </a:r>
          </a:p>
        </p:txBody>
      </p:sp>
      <p:sp>
        <p:nvSpPr>
          <p:cNvPr id="4" name="Slide Number Placeholder 3"/>
          <p:cNvSpPr>
            <a:spLocks noGrp="1"/>
          </p:cNvSpPr>
          <p:nvPr>
            <p:ph type="sldNum" sz="quarter" idx="10"/>
          </p:nvPr>
        </p:nvSpPr>
        <p:spPr/>
        <p:txBody>
          <a:bodyPr/>
          <a:lstStyle/>
          <a:p>
            <a:fld id="{99EDED1C-4656-4CF8-AD34-DC4A65BB3913}" type="slidenum">
              <a:rPr lang="en-US" smtClean="0"/>
              <a:t>35</a:t>
            </a:fld>
            <a:endParaRPr lang="en-US" dirty="0"/>
          </a:p>
        </p:txBody>
      </p:sp>
    </p:spTree>
    <p:extLst>
      <p:ext uri="{BB962C8B-B14F-4D97-AF65-F5344CB8AC3E}">
        <p14:creationId xmlns:p14="http://schemas.microsoft.com/office/powerpoint/2010/main" val="6665438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started</a:t>
            </a:r>
            <a:r>
              <a:rPr lang="en-US" baseline="0" dirty="0" smtClean="0"/>
              <a:t> inspections in 2020 documentation was not organized. We provided a summary of what was required and suggested the facilities keep everything together in a binder to make future inspections go more smoothly.</a:t>
            </a:r>
            <a:endParaRPr lang="en-US" dirty="0"/>
          </a:p>
        </p:txBody>
      </p:sp>
      <p:sp>
        <p:nvSpPr>
          <p:cNvPr id="4" name="Slide Number Placeholder 3"/>
          <p:cNvSpPr>
            <a:spLocks noGrp="1"/>
          </p:cNvSpPr>
          <p:nvPr>
            <p:ph type="sldNum" sz="quarter" idx="10"/>
          </p:nvPr>
        </p:nvSpPr>
        <p:spPr/>
        <p:txBody>
          <a:bodyPr/>
          <a:lstStyle/>
          <a:p>
            <a:fld id="{99EDED1C-4656-4CF8-AD34-DC4A65BB3913}" type="slidenum">
              <a:rPr lang="en-US" smtClean="0"/>
              <a:t>36</a:t>
            </a:fld>
            <a:endParaRPr lang="en-US" dirty="0"/>
          </a:p>
        </p:txBody>
      </p:sp>
    </p:spTree>
    <p:extLst>
      <p:ext uri="{BB962C8B-B14F-4D97-AF65-F5344CB8AC3E}">
        <p14:creationId xmlns:p14="http://schemas.microsoft.com/office/powerpoint/2010/main" val="17821534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companies, like </a:t>
            </a:r>
            <a:r>
              <a:rPr lang="en-US" dirty="0" err="1" smtClean="0"/>
              <a:t>Solmetex</a:t>
            </a:r>
            <a:r>
              <a:rPr lang="en-US" dirty="0" smtClean="0"/>
              <a:t>, have an</a:t>
            </a:r>
            <a:r>
              <a:rPr lang="en-US" baseline="0" dirty="0" smtClean="0"/>
              <a:t> all-in-one compliance program that keeps digital copies of records for the facility and automatically ships filters, line cleaners and recycling buckets to dental users.</a:t>
            </a:r>
          </a:p>
          <a:p>
            <a:r>
              <a:rPr lang="en-US" baseline="0" dirty="0" smtClean="0"/>
              <a:t>Staff at the dental office are still responsible for conducting their own inspections and keeping that documentation up to date at the facility.</a:t>
            </a:r>
            <a:endParaRPr lang="en-US" dirty="0"/>
          </a:p>
        </p:txBody>
      </p:sp>
      <p:sp>
        <p:nvSpPr>
          <p:cNvPr id="4" name="Slide Number Placeholder 3"/>
          <p:cNvSpPr>
            <a:spLocks noGrp="1"/>
          </p:cNvSpPr>
          <p:nvPr>
            <p:ph type="sldNum" sz="quarter" idx="10"/>
          </p:nvPr>
        </p:nvSpPr>
        <p:spPr/>
        <p:txBody>
          <a:bodyPr/>
          <a:lstStyle/>
          <a:p>
            <a:fld id="{99EDED1C-4656-4CF8-AD34-DC4A65BB3913}" type="slidenum">
              <a:rPr lang="en-US" smtClean="0"/>
              <a:t>37</a:t>
            </a:fld>
            <a:endParaRPr lang="en-US" dirty="0"/>
          </a:p>
        </p:txBody>
      </p:sp>
    </p:spTree>
    <p:extLst>
      <p:ext uri="{BB962C8B-B14F-4D97-AF65-F5344CB8AC3E}">
        <p14:creationId xmlns:p14="http://schemas.microsoft.com/office/powerpoint/2010/main" val="30505907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goals of our initial round of inspections in 2020 were to learn about implemented practices, provide information and recommendations, and assist with compliance.  </a:t>
            </a:r>
          </a:p>
          <a:p>
            <a:endParaRPr lang="en-US" dirty="0" smtClean="0"/>
          </a:p>
          <a:p>
            <a:r>
              <a:rPr lang="en-US" dirty="0" smtClean="0"/>
              <a:t>=in 2020 the Office staff looked like this. Our unannounced visits helped us identify technical issues that needed to be addressed by equipment suppliers, inspection and recordkeeping deficiencies, and several minor and major Rule violations. </a:t>
            </a:r>
          </a:p>
          <a:p>
            <a:endParaRPr lang="en-US" dirty="0" smtClean="0"/>
          </a:p>
          <a:p>
            <a:r>
              <a:rPr lang="en-US" dirty="0" smtClean="0"/>
              <a:t>=Here is the face of 2021.</a:t>
            </a:r>
            <a:r>
              <a:rPr lang="en-US" baseline="0" dirty="0" smtClean="0"/>
              <a:t> </a:t>
            </a:r>
            <a:r>
              <a:rPr lang="en-US" dirty="0" smtClean="0"/>
              <a:t>Facilities were notified</a:t>
            </a:r>
            <a:r>
              <a:rPr lang="en-US" baseline="0" dirty="0" smtClean="0"/>
              <a:t> by mail that inspections would start the following week and we provided a list all of the documentation that we would want to look at, like the </a:t>
            </a:r>
            <a:r>
              <a:rPr lang="en-US" baseline="0" dirty="0" err="1" smtClean="0"/>
              <a:t>O&amp;M</a:t>
            </a:r>
            <a:r>
              <a:rPr lang="en-US" baseline="0" dirty="0" smtClean="0"/>
              <a:t> book, inspection records, recycling records, etc. Some were prepared, some were not.</a:t>
            </a:r>
          </a:p>
          <a:p>
            <a:endParaRPr lang="en-US" baseline="0" dirty="0" smtClean="0"/>
          </a:p>
          <a:p>
            <a:r>
              <a:rPr lang="en-US" baseline="0" dirty="0" smtClean="0"/>
              <a:t>=The 3</a:t>
            </a:r>
            <a:r>
              <a:rPr lang="en-US" baseline="30000" dirty="0" smtClean="0"/>
              <a:t>rd</a:t>
            </a:r>
            <a:r>
              <a:rPr lang="en-US" baseline="0" dirty="0" smtClean="0"/>
              <a:t> round of inspections in 2022 were scheduled. Many offices knew what to expect and had materials in binders. They were ready and waiting for us to arrive and proud to show what they had achieved.</a:t>
            </a:r>
            <a:endParaRPr lang="en-US" dirty="0"/>
          </a:p>
        </p:txBody>
      </p:sp>
      <p:sp>
        <p:nvSpPr>
          <p:cNvPr id="4" name="Slide Number Placeholder 3"/>
          <p:cNvSpPr>
            <a:spLocks noGrp="1"/>
          </p:cNvSpPr>
          <p:nvPr>
            <p:ph type="sldNum" sz="quarter" idx="10"/>
          </p:nvPr>
        </p:nvSpPr>
        <p:spPr/>
        <p:txBody>
          <a:bodyPr/>
          <a:lstStyle/>
          <a:p>
            <a:fld id="{99EDED1C-4656-4CF8-AD34-DC4A65BB3913}" type="slidenum">
              <a:rPr lang="en-US" smtClean="0"/>
              <a:t>38</a:t>
            </a:fld>
            <a:endParaRPr lang="en-US" dirty="0"/>
          </a:p>
        </p:txBody>
      </p:sp>
    </p:spTree>
    <p:extLst>
      <p:ext uri="{BB962C8B-B14F-4D97-AF65-F5344CB8AC3E}">
        <p14:creationId xmlns:p14="http://schemas.microsoft.com/office/powerpoint/2010/main" val="3294014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chart shows FAILED inspections</a:t>
            </a:r>
            <a:r>
              <a:rPr lang="en-US" baseline="0" dirty="0" smtClean="0"/>
              <a:t> in Blue and PASSED inspections in Green</a:t>
            </a:r>
          </a:p>
          <a:p>
            <a:endParaRPr lang="en-US" baseline="0" dirty="0" smtClean="0"/>
          </a:p>
          <a:p>
            <a:r>
              <a:rPr lang="en-US" dirty="0" smtClean="0"/>
              <a:t>The first year, 2020,</a:t>
            </a:r>
            <a:r>
              <a:rPr lang="en-US" baseline="0" dirty="0" smtClean="0"/>
              <a:t> all 31 facilities inspected failed to meet one (or several) of the Rule requirements. I even found One facility that had signed the 1 time compliance report, certifying that an amalgam separator was installed, but I found the device in it’s original box buried in a storage room.</a:t>
            </a:r>
          </a:p>
          <a:p>
            <a:endParaRPr lang="en-US" baseline="0" dirty="0" smtClean="0"/>
          </a:p>
          <a:p>
            <a:r>
              <a:rPr lang="en-US" baseline="0" dirty="0" smtClean="0"/>
              <a:t>The 2</a:t>
            </a:r>
            <a:r>
              <a:rPr lang="en-US" baseline="30000" dirty="0" smtClean="0"/>
              <a:t>nd</a:t>
            </a:r>
            <a:r>
              <a:rPr lang="en-US" baseline="0" dirty="0" smtClean="0"/>
              <a:t> year, we were </a:t>
            </a:r>
            <a:r>
              <a:rPr lang="en-US" i="1" baseline="0" dirty="0" smtClean="0"/>
              <a:t>almost</a:t>
            </a:r>
            <a:r>
              <a:rPr lang="en-US" baseline="0" dirty="0" smtClean="0"/>
              <a:t> 50/50, with 16 failing and 13 passing</a:t>
            </a:r>
          </a:p>
          <a:p>
            <a:endParaRPr lang="en-US" baseline="0" dirty="0" smtClean="0"/>
          </a:p>
          <a:p>
            <a:r>
              <a:rPr lang="en-US" baseline="0" dirty="0" smtClean="0"/>
              <a:t>Last year the tables turned and we had 79% of the facilities in compliance</a:t>
            </a:r>
            <a:endParaRPr lang="en-US" dirty="0"/>
          </a:p>
        </p:txBody>
      </p:sp>
      <p:sp>
        <p:nvSpPr>
          <p:cNvPr id="4" name="Slide Number Placeholder 3"/>
          <p:cNvSpPr>
            <a:spLocks noGrp="1"/>
          </p:cNvSpPr>
          <p:nvPr>
            <p:ph type="sldNum" sz="quarter" idx="5"/>
          </p:nvPr>
        </p:nvSpPr>
        <p:spPr/>
        <p:txBody>
          <a:bodyPr/>
          <a:lstStyle/>
          <a:p>
            <a:fld id="{99EDED1C-4656-4CF8-AD34-DC4A65BB3913}" type="slidenum">
              <a:rPr lang="en-US" smtClean="0"/>
              <a:t>39</a:t>
            </a:fld>
            <a:endParaRPr lang="en-US" dirty="0"/>
          </a:p>
        </p:txBody>
      </p:sp>
    </p:spTree>
    <p:extLst>
      <p:ext uri="{BB962C8B-B14F-4D97-AF65-F5344CB8AC3E}">
        <p14:creationId xmlns:p14="http://schemas.microsoft.com/office/powerpoint/2010/main" val="1789651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Mercury released into the atmosphere from all of these different sources falls from the sky and settles in the bottoms of our oceans, rivers, and lakes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Bacteria and microbes process INORGANIC mercury into METHYLMERCURY. </a:t>
            </a:r>
            <a:r>
              <a:rPr lang="en-US" dirty="0" smtClean="0"/>
              <a:t>And small bottom feeders absorb traces of the toxin</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=Since animals ACCUMULATE methylmercury faster than they eliminate it, CONCENTRATIONS INCREASE AT EACH LEVEL OF THE FOOD CHAIN. This process is called </a:t>
            </a:r>
            <a:r>
              <a:rPr lang="en-US" dirty="0" err="1" smtClean="0"/>
              <a:t>biomagnification</a:t>
            </a:r>
            <a:r>
              <a:rPr lang="en-US" dirty="0" smtClean="0"/>
              <a:t>. </a:t>
            </a:r>
          </a:p>
          <a:p>
            <a:endParaRPr lang="en-US" dirty="0" smtClean="0"/>
          </a:p>
          <a:p>
            <a:r>
              <a:rPr lang="en-US" dirty="0" smtClean="0"/>
              <a:t>You may find the tissue of a large predatory fish, like a largemouth bass or a northern pike, contains thousands</a:t>
            </a:r>
            <a:r>
              <a:rPr lang="en-US" baseline="0" dirty="0" smtClean="0"/>
              <a:t> of times more mercury than the water it lives in.</a:t>
            </a:r>
            <a:r>
              <a:rPr lang="en-US" dirty="0" smtClean="0"/>
              <a:t>  </a:t>
            </a:r>
            <a:endParaRPr lang="en-US" dirty="0"/>
          </a:p>
          <a:p>
            <a:endParaRPr lang="en-US" dirty="0" smtClean="0"/>
          </a:p>
          <a:p>
            <a:r>
              <a:rPr lang="en-US" dirty="0" smtClean="0"/>
              <a:t>Nearly </a:t>
            </a:r>
            <a:r>
              <a:rPr lang="en-US" dirty="0"/>
              <a:t>all methylmercury exposures in the United States occur through eating fish and shellfish that contain higher levels of methylmercury</a:t>
            </a:r>
            <a:r>
              <a:rPr lang="en-US" dirty="0" smtClean="0"/>
              <a:t>.  </a:t>
            </a:r>
          </a:p>
          <a:p>
            <a:endParaRPr lang="en-US" dirty="0" smtClean="0"/>
          </a:p>
          <a:p>
            <a:r>
              <a:rPr lang="en-US" dirty="0" smtClean="0"/>
              <a:t>Almost every person in the world has at least trace amounts of methylmercury in their bodies.</a:t>
            </a:r>
          </a:p>
          <a:p>
            <a:endParaRPr lang="en-US" dirty="0"/>
          </a:p>
        </p:txBody>
      </p:sp>
      <p:sp>
        <p:nvSpPr>
          <p:cNvPr id="4" name="Slide Number Placeholder 3"/>
          <p:cNvSpPr>
            <a:spLocks noGrp="1"/>
          </p:cNvSpPr>
          <p:nvPr>
            <p:ph type="sldNum" sz="quarter" idx="10"/>
          </p:nvPr>
        </p:nvSpPr>
        <p:spPr/>
        <p:txBody>
          <a:bodyPr/>
          <a:lstStyle/>
          <a:p>
            <a:fld id="{99EDED1C-4656-4CF8-AD34-DC4A65BB3913}" type="slidenum">
              <a:rPr lang="en-US" smtClean="0"/>
              <a:t>4</a:t>
            </a:fld>
            <a:endParaRPr lang="en-US" dirty="0"/>
          </a:p>
        </p:txBody>
      </p:sp>
    </p:spTree>
    <p:extLst>
      <p:ext uri="{BB962C8B-B14F-4D97-AF65-F5344CB8AC3E}">
        <p14:creationId xmlns:p14="http://schemas.microsoft.com/office/powerpoint/2010/main" val="34994682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chart shows the typical issues that</a:t>
            </a:r>
            <a:r>
              <a:rPr lang="en-US" baseline="0" dirty="0" smtClean="0"/>
              <a:t> </a:t>
            </a:r>
            <a:r>
              <a:rPr lang="en-US" baseline="0" dirty="0" smtClean="0"/>
              <a:t>caused facilities to fail an </a:t>
            </a:r>
            <a:r>
              <a:rPr lang="en-US" baseline="0" dirty="0" smtClean="0"/>
              <a:t>inspection. </a:t>
            </a:r>
          </a:p>
          <a:p>
            <a:endParaRPr lang="en-US" baseline="0" dirty="0" smtClean="0"/>
          </a:p>
          <a:p>
            <a:r>
              <a:rPr lang="en-US" baseline="0" dirty="0" smtClean="0"/>
              <a:t>The </a:t>
            </a:r>
            <a:r>
              <a:rPr lang="en-US" baseline="0" dirty="0" smtClean="0"/>
              <a:t>brown </a:t>
            </a:r>
            <a:r>
              <a:rPr lang="en-US" baseline="0" dirty="0" smtClean="0"/>
              <a:t>color in the back is representing facilities with no documentation on site. We started with 18 and ended up with only 3 that need to keep better records which is a good achievement because this program is so document heavy.</a:t>
            </a:r>
          </a:p>
          <a:p>
            <a:endParaRPr lang="en-US" baseline="0" dirty="0" smtClean="0"/>
          </a:p>
          <a:p>
            <a:r>
              <a:rPr lang="en-US" baseline="0" dirty="0" smtClean="0"/>
              <a:t>The middle green bars represent self inspections that weren’t being conducted or documented. You can see we started with 19 facilities in noncompliance and ended up with just 2 that still have work to do.</a:t>
            </a:r>
          </a:p>
          <a:p>
            <a:endParaRPr lang="en-US" baseline="0" dirty="0" smtClean="0"/>
          </a:p>
          <a:p>
            <a:r>
              <a:rPr lang="en-US" baseline="0" dirty="0" smtClean="0"/>
              <a:t>Finally the blue bars are operational failures, like using the wrong pH line cleaner, failing to change full filters, or continuing to operate a device that was in bypass. </a:t>
            </a:r>
            <a:r>
              <a:rPr lang="en-US" baseline="0" dirty="0" smtClean="0"/>
              <a:t>Initially </a:t>
            </a:r>
            <a:r>
              <a:rPr lang="en-US" baseline="0" dirty="0" smtClean="0"/>
              <a:t>we found 13 facilities fell into this category in 2020 and last year we only had one.</a:t>
            </a:r>
          </a:p>
          <a:p>
            <a:endParaRPr lang="en-US" baseline="0" dirty="0" smtClean="0"/>
          </a:p>
          <a:p>
            <a:endParaRPr lang="en-US" dirty="0"/>
          </a:p>
        </p:txBody>
      </p:sp>
      <p:sp>
        <p:nvSpPr>
          <p:cNvPr id="4" name="Slide Number Placeholder 3"/>
          <p:cNvSpPr>
            <a:spLocks noGrp="1"/>
          </p:cNvSpPr>
          <p:nvPr>
            <p:ph type="sldNum" sz="quarter" idx="5"/>
          </p:nvPr>
        </p:nvSpPr>
        <p:spPr/>
        <p:txBody>
          <a:bodyPr/>
          <a:lstStyle/>
          <a:p>
            <a:fld id="{99EDED1C-4656-4CF8-AD34-DC4A65BB3913}" type="slidenum">
              <a:rPr lang="en-US" smtClean="0"/>
              <a:t>40</a:t>
            </a:fld>
            <a:endParaRPr lang="en-US" dirty="0"/>
          </a:p>
        </p:txBody>
      </p:sp>
    </p:spTree>
    <p:extLst>
      <p:ext uri="{BB962C8B-B14F-4D97-AF65-F5344CB8AC3E}">
        <p14:creationId xmlns:p14="http://schemas.microsoft.com/office/powerpoint/2010/main" val="17272229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That facility was using a high pH line cleaner. The top</a:t>
            </a:r>
            <a:r>
              <a:rPr lang="en-US" baseline="0" dirty="0" smtClean="0"/>
              <a:t> chamber </a:t>
            </a:r>
            <a:r>
              <a:rPr lang="en-US" dirty="0" smtClean="0"/>
              <a:t>was 80% full and the bottom canister was empty.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system was bypassing. And inspection records were out of date.</a:t>
            </a:r>
          </a:p>
          <a:p>
            <a:endParaRPr lang="en-US" dirty="0" smtClean="0"/>
          </a:p>
          <a:p>
            <a:r>
              <a:rPr lang="en-US" dirty="0" smtClean="0"/>
              <a:t>All of our facilities receive a copy of their inspection report, like this one. Any corrective action is clearly stated and follow-up is required.</a:t>
            </a:r>
            <a:endParaRPr lang="en-US" dirty="0"/>
          </a:p>
        </p:txBody>
      </p:sp>
      <p:sp>
        <p:nvSpPr>
          <p:cNvPr id="4" name="Slide Number Placeholder 3"/>
          <p:cNvSpPr>
            <a:spLocks noGrp="1"/>
          </p:cNvSpPr>
          <p:nvPr>
            <p:ph type="sldNum" sz="quarter" idx="10"/>
          </p:nvPr>
        </p:nvSpPr>
        <p:spPr/>
        <p:txBody>
          <a:bodyPr/>
          <a:lstStyle/>
          <a:p>
            <a:fld id="{99EDED1C-4656-4CF8-AD34-DC4A65BB3913}" type="slidenum">
              <a:rPr lang="en-US" smtClean="0"/>
              <a:t>41</a:t>
            </a:fld>
            <a:endParaRPr lang="en-US" dirty="0"/>
          </a:p>
        </p:txBody>
      </p:sp>
    </p:spTree>
    <p:extLst>
      <p:ext uri="{BB962C8B-B14F-4D97-AF65-F5344CB8AC3E}">
        <p14:creationId xmlns:p14="http://schemas.microsoft.com/office/powerpoint/2010/main" val="32756363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believe that working together with our dental facilities and conducting these in-person site visits has been a worthwhile way </a:t>
            </a:r>
            <a:r>
              <a:rPr lang="en-US" dirty="0" smtClean="0"/>
              <a:t>to help </a:t>
            </a:r>
            <a:r>
              <a:rPr lang="en-US" dirty="0" smtClean="0"/>
              <a:t>these offices build a good foundation to meet the requirements of the Dental Amalgam Rule. </a:t>
            </a:r>
          </a:p>
          <a:p>
            <a:endParaRPr lang="en-US" dirty="0" smtClean="0"/>
          </a:p>
          <a:p>
            <a:r>
              <a:rPr lang="en-US" dirty="0" smtClean="0"/>
              <a:t>The compliance</a:t>
            </a:r>
            <a:r>
              <a:rPr lang="en-US" baseline="0" dirty="0" smtClean="0"/>
              <a:t> records continue to improve</a:t>
            </a:r>
            <a:r>
              <a:rPr lang="en-US" dirty="0" smtClean="0"/>
              <a:t> and the dental </a:t>
            </a:r>
            <a:r>
              <a:rPr lang="en-US" smtClean="0"/>
              <a:t>staff </a:t>
            </a:r>
            <a:r>
              <a:rPr lang="en-US" smtClean="0"/>
              <a:t>want </a:t>
            </a:r>
            <a:r>
              <a:rPr lang="en-US" dirty="0" smtClean="0"/>
              <a:t>to exceed the expectations of our state and federal regulators.  </a:t>
            </a:r>
          </a:p>
          <a:p>
            <a:endParaRPr lang="en-US" dirty="0" smtClean="0"/>
          </a:p>
          <a:p>
            <a:r>
              <a:rPr lang="en-US" dirty="0" smtClean="0"/>
              <a:t>I am happy that Our Pretreatment Department is here to help make that happen.</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DED1C-4656-4CF8-AD34-DC4A65BB39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111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cap="none" dirty="0" smtClean="0"/>
              <a:t>When mercury enters our wastewater treatment facilities, it usually settles in the sludge. </a:t>
            </a:r>
          </a:p>
          <a:p>
            <a:endParaRPr lang="en-US" sz="1200" cap="none" dirty="0" smtClean="0"/>
          </a:p>
          <a:p>
            <a:r>
              <a:rPr lang="en-US" sz="1200" cap="none" dirty="0" smtClean="0"/>
              <a:t>=Then we pass that mercury on to the environment through our</a:t>
            </a:r>
            <a:r>
              <a:rPr lang="en-US" sz="1200" cap="none" baseline="0" dirty="0" smtClean="0"/>
              <a:t> sludge disposal practices… like </a:t>
            </a:r>
            <a:r>
              <a:rPr lang="en-US" sz="1200" cap="none" dirty="0" smtClean="0"/>
              <a:t>incineration, landfilling, or land application.</a:t>
            </a:r>
          </a:p>
          <a:p>
            <a:endParaRPr lang="en-US" dirty="0"/>
          </a:p>
        </p:txBody>
      </p:sp>
      <p:sp>
        <p:nvSpPr>
          <p:cNvPr id="4" name="Slide Number Placeholder 3"/>
          <p:cNvSpPr>
            <a:spLocks noGrp="1"/>
          </p:cNvSpPr>
          <p:nvPr>
            <p:ph type="sldNum" sz="quarter" idx="10"/>
          </p:nvPr>
        </p:nvSpPr>
        <p:spPr/>
        <p:txBody>
          <a:bodyPr/>
          <a:lstStyle/>
          <a:p>
            <a:fld id="{99EDED1C-4656-4CF8-AD34-DC4A65BB3913}" type="slidenum">
              <a:rPr lang="en-US" smtClean="0"/>
              <a:t>5</a:t>
            </a:fld>
            <a:endParaRPr lang="en-US" dirty="0"/>
          </a:p>
        </p:txBody>
      </p:sp>
    </p:spTree>
    <p:extLst>
      <p:ext uri="{BB962C8B-B14F-4D97-AF65-F5344CB8AC3E}">
        <p14:creationId xmlns:p14="http://schemas.microsoft.com/office/powerpoint/2010/main" val="1310710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 lot of different sources of mercury in wastewater.</a:t>
            </a:r>
          </a:p>
          <a:p>
            <a:r>
              <a:rPr lang="en-US" dirty="0" smtClean="0"/>
              <a:t>Older vehicles and household products may mercury switches or relays. I can remember playing with mercury from an old thermostat that someone brought to school!</a:t>
            </a:r>
          </a:p>
          <a:p>
            <a:r>
              <a:rPr lang="en-US" dirty="0" smtClean="0"/>
              <a:t>Laundry</a:t>
            </a:r>
            <a:r>
              <a:rPr lang="en-US" baseline="0" dirty="0" smtClean="0"/>
              <a:t> sources include mold and mildew chemicals washed off of </a:t>
            </a:r>
            <a:r>
              <a:rPr lang="en-US" dirty="0" smtClean="0"/>
              <a:t>clothing shipped to us from overseas</a:t>
            </a:r>
          </a:p>
          <a:p>
            <a:endParaRPr lang="en-US" dirty="0" smtClean="0"/>
          </a:p>
          <a:p>
            <a:r>
              <a:rPr lang="en-US" dirty="0" smtClean="0"/>
              <a:t>=I was surprised that trace amounts of mercury can be found in some Cleaning Products</a:t>
            </a:r>
          </a:p>
          <a:p>
            <a:endParaRPr lang="en-US" dirty="0" smtClean="0"/>
          </a:p>
          <a:p>
            <a:r>
              <a:rPr lang="en-US" dirty="0" smtClean="0"/>
              <a:t>nearly 75% of the mercury is from dental offices and waste amalgam</a:t>
            </a:r>
            <a:endParaRPr lang="en-US" dirty="0"/>
          </a:p>
        </p:txBody>
      </p:sp>
      <p:sp>
        <p:nvSpPr>
          <p:cNvPr id="4" name="Slide Number Placeholder 3"/>
          <p:cNvSpPr>
            <a:spLocks noGrp="1"/>
          </p:cNvSpPr>
          <p:nvPr>
            <p:ph type="sldNum" sz="quarter" idx="10"/>
          </p:nvPr>
        </p:nvSpPr>
        <p:spPr/>
        <p:txBody>
          <a:bodyPr/>
          <a:lstStyle/>
          <a:p>
            <a:fld id="{99EDED1C-4656-4CF8-AD34-DC4A65BB3913}" type="slidenum">
              <a:rPr lang="en-US" smtClean="0"/>
              <a:t>6</a:t>
            </a:fld>
            <a:endParaRPr lang="en-US" dirty="0"/>
          </a:p>
        </p:txBody>
      </p:sp>
    </p:spTree>
    <p:extLst>
      <p:ext uri="{BB962C8B-B14F-4D97-AF65-F5344CB8AC3E}">
        <p14:creationId xmlns:p14="http://schemas.microsoft.com/office/powerpoint/2010/main" val="1458258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a:t>
            </a:r>
            <a:r>
              <a:rPr lang="en-US" dirty="0" err="1" smtClean="0"/>
              <a:t>Minamata</a:t>
            </a:r>
            <a:r>
              <a:rPr lang="en-US" dirty="0" smtClean="0"/>
              <a:t> Convention lists NINE measures for phasing down the use of mercury in dental amalgam.  Nations that are part of the Convention are required to implement at least TWO of those nine measures.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December 2016, US EPA office of Water released this fact sheet for dental offices. It explains that rule requires dental offices to comply with requirements based on practices recommended by the American Dental Association.</a:t>
            </a:r>
          </a:p>
          <a:p>
            <a:endParaRPr lang="en-US" dirty="0" smtClean="0"/>
          </a:p>
          <a:p>
            <a:r>
              <a:rPr lang="en-US" dirty="0" smtClean="0"/>
              <a:t>Offices placing or removing amalgam must operate and maintain an amalgam separator, must not discharge scrap amalgam, and cant use certain kinds of line cleaners. They must also submit a One-Time Compliance Report</a:t>
            </a:r>
            <a:r>
              <a:rPr lang="en-US" baseline="0" dirty="0" smtClean="0"/>
              <a:t>. </a:t>
            </a:r>
            <a:endParaRPr lang="en-US" dirty="0" smtClean="0"/>
          </a:p>
          <a:p>
            <a:endParaRPr lang="en-US" dirty="0" smtClean="0"/>
          </a:p>
          <a:p>
            <a:r>
              <a:rPr lang="en-US" dirty="0" smtClean="0"/>
              <a:t>the States or POTWs are the Control Authorities responsible for oversight associated with the rule.</a:t>
            </a:r>
          </a:p>
          <a:p>
            <a:endParaRPr lang="en-US" dirty="0" smtClean="0"/>
          </a:p>
        </p:txBody>
      </p:sp>
      <p:sp>
        <p:nvSpPr>
          <p:cNvPr id="4" name="Slide Number Placeholder 3"/>
          <p:cNvSpPr>
            <a:spLocks noGrp="1"/>
          </p:cNvSpPr>
          <p:nvPr>
            <p:ph type="sldNum" sz="quarter" idx="10"/>
          </p:nvPr>
        </p:nvSpPr>
        <p:spPr/>
        <p:txBody>
          <a:bodyPr/>
          <a:lstStyle/>
          <a:p>
            <a:fld id="{99EDED1C-4656-4CF8-AD34-DC4A65BB3913}" type="slidenum">
              <a:rPr lang="en-US" smtClean="0"/>
              <a:t>7</a:t>
            </a:fld>
            <a:endParaRPr lang="en-US" dirty="0"/>
          </a:p>
        </p:txBody>
      </p:sp>
    </p:spTree>
    <p:extLst>
      <p:ext uri="{BB962C8B-B14F-4D97-AF65-F5344CB8AC3E}">
        <p14:creationId xmlns:p14="http://schemas.microsoft.com/office/powerpoint/2010/main" val="2199882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=New practices must be designed to meet the requirement to control mercury discharges and install amalgam separators from July 14, 2017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=Preexisting facilities that did not have amalgam separators installed needed to update their facilities to meet the requirements by July 14, 2020.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=If they already had a separator installed and it still works properly, they can continue using it until 2027 when needs to be updated.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=One Time Compliance report submitted to the State or the POTW by October 12, 2020 or by 90 days after a change in ownership or within 90 days of starting discharge to the POTW.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=You should periodically compare your list of facilities against the Indiana Professional Licensing Agency’s list of dentists in your county to see if any new compliance reports need to be submitted.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99EDED1C-4656-4CF8-AD34-DC4A65BB3913}" type="slidenum">
              <a:rPr lang="en-US" smtClean="0"/>
              <a:t>8</a:t>
            </a:fld>
            <a:endParaRPr lang="en-US" dirty="0"/>
          </a:p>
        </p:txBody>
      </p:sp>
    </p:spTree>
    <p:extLst>
      <p:ext uri="{BB962C8B-B14F-4D97-AF65-F5344CB8AC3E}">
        <p14:creationId xmlns:p14="http://schemas.microsoft.com/office/powerpoint/2010/main" val="471341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dental amalgam?</a:t>
            </a:r>
          </a:p>
          <a:p>
            <a:r>
              <a:rPr lang="en-US" dirty="0" smtClean="0"/>
              <a:t>=it’s misleading to call it a “silver filling” because</a:t>
            </a:r>
          </a:p>
          <a:p>
            <a:r>
              <a:rPr lang="en-US" dirty="0" smtClean="0"/>
              <a:t>=a low copper dental amalgam is only 25% silver but it is 50% mercury</a:t>
            </a:r>
            <a:endParaRPr lang="en-US" dirty="0"/>
          </a:p>
        </p:txBody>
      </p:sp>
      <p:sp>
        <p:nvSpPr>
          <p:cNvPr id="4" name="Slide Number Placeholder 3"/>
          <p:cNvSpPr>
            <a:spLocks noGrp="1"/>
          </p:cNvSpPr>
          <p:nvPr>
            <p:ph type="sldNum" sz="quarter" idx="10"/>
          </p:nvPr>
        </p:nvSpPr>
        <p:spPr/>
        <p:txBody>
          <a:bodyPr/>
          <a:lstStyle/>
          <a:p>
            <a:fld id="{99EDED1C-4656-4CF8-AD34-DC4A65BB3913}" type="slidenum">
              <a:rPr lang="en-US" smtClean="0"/>
              <a:t>9</a:t>
            </a:fld>
            <a:endParaRPr lang="en-US" dirty="0"/>
          </a:p>
        </p:txBody>
      </p:sp>
    </p:spTree>
    <p:extLst>
      <p:ext uri="{BB962C8B-B14F-4D97-AF65-F5344CB8AC3E}">
        <p14:creationId xmlns:p14="http://schemas.microsoft.com/office/powerpoint/2010/main" val="20955834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87403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76979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2422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31610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9213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4/5/2023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88399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4/5/2023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974186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39669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556400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24972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62707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4/5/2023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75351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4/5/2023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51646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4/5/2023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20249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4/5/2023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13326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4/5/2023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53794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85185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82491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cstate="email">
            <a:alphaModFix/>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smtClean="0"/>
              <a:pPr/>
              <a:t>4/5/2023</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75226178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705"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9.jp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51.JP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14.xml"/><Relationship Id="rId5" Type="http://schemas.openxmlformats.org/officeDocument/2006/relationships/image" Target="../media/image75.png"/><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microsoft.com/office/2007/relationships/hdphoto" Target="../media/hdphoto4.wdp"/></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9.xml"/><Relationship Id="rId5" Type="http://schemas.openxmlformats.org/officeDocument/2006/relationships/image" Target="../media/image78.jpg"/><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7.jp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A391C69-E52F-4DC0-B51A-0DABC548401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
            <a:extLst>
              <a:ext uri="{FF2B5EF4-FFF2-40B4-BE49-F238E27FC236}">
                <a16:creationId xmlns:a16="http://schemas.microsoft.com/office/drawing/2014/main" id="{C3C7ED6A-DE7F-4002-9699-B659DE5512C6}"/>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048390FD-448E-4FF2-AEE8-C46960568E3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59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16B27C4-A9C2-4AC4-9DD3-88F63F48E8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5320" y="10"/>
            <a:ext cx="4558634" cy="6857990"/>
          </a:xfrm>
          <a:prstGeom prst="rect">
            <a:avLst/>
          </a:prstGeom>
        </p:spPr>
      </p:pic>
      <p:pic>
        <p:nvPicPr>
          <p:cNvPr id="16" name="Picture 15">
            <a:extLst>
              <a:ext uri="{FF2B5EF4-FFF2-40B4-BE49-F238E27FC236}">
                <a16:creationId xmlns:a16="http://schemas.microsoft.com/office/drawing/2014/main" id="{0BD259F2-A289-4420-B3EB-BBC6A904FC0B}"/>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E7596B-F237-47DD-989E-9D8B0B49B4BB}"/>
              </a:ext>
            </a:extLst>
          </p:cNvPr>
          <p:cNvSpPr>
            <a:spLocks noGrp="1"/>
          </p:cNvSpPr>
          <p:nvPr>
            <p:ph type="ctrTitle"/>
          </p:nvPr>
        </p:nvSpPr>
        <p:spPr>
          <a:xfrm>
            <a:off x="981075" y="1358901"/>
            <a:ext cx="5280026" cy="2730498"/>
          </a:xfrm>
        </p:spPr>
        <p:txBody>
          <a:bodyPr>
            <a:normAutofit/>
          </a:bodyPr>
          <a:lstStyle/>
          <a:p>
            <a:r>
              <a:rPr lang="en-US" dirty="0" smtClean="0">
                <a:solidFill>
                  <a:schemeClr val="tx1">
                    <a:lumMod val="65000"/>
                    <a:lumOff val="35000"/>
                  </a:schemeClr>
                </a:solidFill>
              </a:rPr>
              <a:t>Confirming Compliance with the Dental Amalgam Rule</a:t>
            </a:r>
            <a:endParaRPr lang="en-US" dirty="0">
              <a:solidFill>
                <a:schemeClr val="tx1">
                  <a:lumMod val="65000"/>
                  <a:lumOff val="35000"/>
                </a:schemeClr>
              </a:solidFill>
            </a:endParaRPr>
          </a:p>
        </p:txBody>
      </p:sp>
      <p:sp>
        <p:nvSpPr>
          <p:cNvPr id="3" name="Subtitle 2">
            <a:extLst>
              <a:ext uri="{FF2B5EF4-FFF2-40B4-BE49-F238E27FC236}">
                <a16:creationId xmlns:a16="http://schemas.microsoft.com/office/drawing/2014/main" id="{6063915B-82A1-4F1C-B5C6-3E18DDD97232}"/>
              </a:ext>
            </a:extLst>
          </p:cNvPr>
          <p:cNvSpPr>
            <a:spLocks noGrp="1"/>
          </p:cNvSpPr>
          <p:nvPr>
            <p:ph type="subTitle" idx="1"/>
          </p:nvPr>
        </p:nvSpPr>
        <p:spPr>
          <a:xfrm>
            <a:off x="981074" y="4618361"/>
            <a:ext cx="5280027" cy="1371599"/>
          </a:xfrm>
        </p:spPr>
        <p:txBody>
          <a:bodyPr>
            <a:normAutofit/>
          </a:bodyPr>
          <a:lstStyle/>
          <a:p>
            <a:r>
              <a:rPr lang="en-US" cap="none" dirty="0" smtClean="0"/>
              <a:t>The City of Terre Haute’s </a:t>
            </a:r>
          </a:p>
          <a:p>
            <a:r>
              <a:rPr lang="en-US" cap="none" dirty="0" smtClean="0"/>
              <a:t>Dental Office Inspection Program</a:t>
            </a:r>
            <a:endParaRPr lang="en-US" cap="none" dirty="0"/>
          </a:p>
        </p:txBody>
      </p:sp>
    </p:spTree>
    <p:extLst>
      <p:ext uri="{BB962C8B-B14F-4D97-AF65-F5344CB8AC3E}">
        <p14:creationId xmlns:p14="http://schemas.microsoft.com/office/powerpoint/2010/main" val="2642022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uses dental amalgam?</a:t>
            </a:r>
            <a:endParaRPr lang="en-US" dirty="0"/>
          </a:p>
        </p:txBody>
      </p:sp>
      <p:sp>
        <p:nvSpPr>
          <p:cNvPr id="18" name="Text Placeholder 17"/>
          <p:cNvSpPr>
            <a:spLocks noGrp="1"/>
          </p:cNvSpPr>
          <p:nvPr>
            <p:ph type="body" sz="half" idx="2"/>
          </p:nvPr>
        </p:nvSpPr>
        <p:spPr>
          <a:xfrm>
            <a:off x="913774" y="3018622"/>
            <a:ext cx="3935689" cy="3371161"/>
          </a:xfrm>
        </p:spPr>
        <p:txBody>
          <a:bodyPr>
            <a:normAutofit lnSpcReduction="10000"/>
          </a:bodyPr>
          <a:lstStyle/>
          <a:p>
            <a:pPr marL="285750" indent="-285750" algn="l">
              <a:buFont typeface="Arial" panose="020B0604020202020204" pitchFamily="34" charset="0"/>
              <a:buChar char="•"/>
            </a:pPr>
            <a:r>
              <a:rPr lang="en-US" sz="2400" cap="none" dirty="0" smtClean="0"/>
              <a:t>185,897 Dental Offices </a:t>
            </a:r>
            <a:r>
              <a:rPr lang="en-US" sz="2400" cap="none" dirty="0"/>
              <a:t>in the US in 2023</a:t>
            </a:r>
          </a:p>
          <a:p>
            <a:pPr marL="285750" indent="-285750" algn="l">
              <a:buFont typeface="Arial" panose="020B0604020202020204" pitchFamily="34" charset="0"/>
              <a:buChar char="•"/>
            </a:pPr>
            <a:r>
              <a:rPr lang="en-US" sz="2400" cap="none" dirty="0" smtClean="0"/>
              <a:t>80% of these offices use or remove amalgam</a:t>
            </a:r>
          </a:p>
          <a:p>
            <a:pPr marL="285750" indent="-285750" algn="l">
              <a:buFont typeface="Arial" panose="020B0604020202020204" pitchFamily="34" charset="0"/>
              <a:buChar char="•"/>
            </a:pPr>
            <a:r>
              <a:rPr lang="en-US" sz="2400" cap="none" dirty="0" smtClean="0"/>
              <a:t>Almost all of these facilities send their wastewater to POTWs.</a:t>
            </a: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4569" y="1617739"/>
            <a:ext cx="5226875" cy="348240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82468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2000" fill="hold"/>
                                        <p:tgtEl>
                                          <p:spTgt spid="23"/>
                                        </p:tgtEl>
                                        <p:attrNameLst>
                                          <p:attrName>ppt_x</p:attrName>
                                        </p:attrNameLst>
                                      </p:cBhvr>
                                      <p:tavLst>
                                        <p:tav tm="0">
                                          <p:val>
                                            <p:strVal val="#ppt_x"/>
                                          </p:val>
                                        </p:tav>
                                        <p:tav tm="100000">
                                          <p:val>
                                            <p:strVal val="#ppt_x"/>
                                          </p:val>
                                        </p:tav>
                                      </p:tavLst>
                                    </p:anim>
                                    <p:anim calcmode="lin" valueType="num">
                                      <p:cBhvr additive="base">
                                        <p:cTn id="13" dur="2000" fill="hold"/>
                                        <p:tgtEl>
                                          <p:spTgt spid="2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fade">
                                      <p:cBhvr>
                                        <p:cTn id="17" dur="1000"/>
                                        <p:tgtEl>
                                          <p:spTgt spid="18">
                                            <p:txEl>
                                              <p:pRg st="0" end="0"/>
                                            </p:txEl>
                                          </p:spTgt>
                                        </p:tgtEl>
                                      </p:cBhvr>
                                    </p:animEffect>
                                    <p:anim calcmode="lin" valueType="num">
                                      <p:cBhvr>
                                        <p:cTn id="1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8">
                                            <p:txEl>
                                              <p:pRg st="1" end="1"/>
                                            </p:txEl>
                                          </p:spTgt>
                                        </p:tgtEl>
                                        <p:attrNameLst>
                                          <p:attrName>style.visibility</p:attrName>
                                        </p:attrNameLst>
                                      </p:cBhvr>
                                      <p:to>
                                        <p:strVal val="visible"/>
                                      </p:to>
                                    </p:set>
                                    <p:animEffect transition="in" filter="fade">
                                      <p:cBhvr>
                                        <p:cTn id="24" dur="1000"/>
                                        <p:tgtEl>
                                          <p:spTgt spid="18">
                                            <p:txEl>
                                              <p:pRg st="1" end="1"/>
                                            </p:txEl>
                                          </p:spTgt>
                                        </p:tgtEl>
                                      </p:cBhvr>
                                    </p:animEffect>
                                    <p:anim calcmode="lin" valueType="num">
                                      <p:cBhvr>
                                        <p:cTn id="25"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18">
                                            <p:txEl>
                                              <p:pRg st="2" end="2"/>
                                            </p:txEl>
                                          </p:spTgt>
                                        </p:tgtEl>
                                        <p:attrNameLst>
                                          <p:attrName>style.visibility</p:attrName>
                                        </p:attrNameLst>
                                      </p:cBhvr>
                                      <p:to>
                                        <p:strVal val="visible"/>
                                      </p:to>
                                    </p:set>
                                    <p:animEffect transition="in" filter="fade">
                                      <p:cBhvr>
                                        <p:cTn id="30" dur="1000"/>
                                        <p:tgtEl>
                                          <p:spTgt spid="18">
                                            <p:txEl>
                                              <p:pRg st="2" end="2"/>
                                            </p:txEl>
                                          </p:spTgt>
                                        </p:tgtEl>
                                      </p:cBhvr>
                                    </p:animEffect>
                                    <p:anim calcmode="lin" valueType="num">
                                      <p:cBhvr>
                                        <p:cTn id="31"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7068199" y="1641715"/>
            <a:ext cx="4684577" cy="3117372"/>
          </a:xfrm>
          <a:prstGeom prst="ellipse">
            <a:avLst/>
          </a:prstGeom>
          <a:ln w="190500" cap="rnd">
            <a:solidFill>
              <a:srgbClr val="C8C6BD"/>
            </a:solidFill>
            <a:prstDash val="solid"/>
          </a:ln>
          <a:effectLst>
            <a:outerShdw blurRad="203200" dist="12700" dir="4500000" sx="102000" sy="102000" algn="tl" rotWithShape="0">
              <a:prstClr val="black">
                <a:alpha val="58000"/>
              </a:prstClr>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4" name="Text Placeholder 3"/>
          <p:cNvSpPr>
            <a:spLocks noGrp="1"/>
          </p:cNvSpPr>
          <p:nvPr>
            <p:ph type="body" sz="half" idx="2"/>
          </p:nvPr>
        </p:nvSpPr>
        <p:spPr>
          <a:xfrm>
            <a:off x="805639" y="1767840"/>
            <a:ext cx="5934949" cy="3465576"/>
          </a:xfrm>
        </p:spPr>
        <p:txBody>
          <a:bodyPr>
            <a:normAutofit/>
          </a:bodyPr>
          <a:lstStyle/>
          <a:p>
            <a:r>
              <a:rPr lang="en-US" sz="3600" cap="none" dirty="0" smtClean="0"/>
              <a:t>According to the ADA                over 100 million Americans have at least 1 mercury amalgam filling</a:t>
            </a:r>
          </a:p>
        </p:txBody>
      </p:sp>
    </p:spTree>
    <p:extLst>
      <p:ext uri="{BB962C8B-B14F-4D97-AF65-F5344CB8AC3E}">
        <p14:creationId xmlns:p14="http://schemas.microsoft.com/office/powerpoint/2010/main" val="41108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13" name="Rectangle 112">
            <a:extLst>
              <a:ext uri="{FF2B5EF4-FFF2-40B4-BE49-F238E27FC236}">
                <a16:creationId xmlns:a16="http://schemas.microsoft.com/office/drawing/2014/main" id="{48FE65CB-EFD8-497D-A30A-093E20EACB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10183" y="618517"/>
            <a:ext cx="6353009" cy="6239483"/>
          </a:xfrm>
          <a:prstGeom prst="rect">
            <a:avLst/>
          </a:prstGeom>
          <a:ln>
            <a:solidFill>
              <a:srgbClr val="DFDFDF"/>
            </a:solidFill>
          </a:ln>
          <a:effectLst>
            <a:softEdge rad="127000"/>
          </a:effectLst>
        </p:spPr>
      </p:pic>
      <p:pic>
        <p:nvPicPr>
          <p:cNvPr id="4" name="Picture 3">
            <a:extLst>
              <a:ext uri="{FF2B5EF4-FFF2-40B4-BE49-F238E27FC236}">
                <a16:creationId xmlns:a16="http://schemas.microsoft.com/office/drawing/2014/main" id="{7E185DA8-778E-49D9-863D-7DB5660424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2617" y="618517"/>
            <a:ext cx="4729536" cy="5629884"/>
          </a:xfrm>
          <a:prstGeom prst="ellipse">
            <a:avLst/>
          </a:prstGeom>
          <a:ln w="190500" cap="rnd">
            <a:solidFill>
              <a:srgbClr val="C8C6BD"/>
            </a:solidFill>
            <a:prstDash val="solid"/>
          </a:ln>
          <a:effectLst>
            <a:outerShdw blurRad="76200" dir="13500000" sy="23000" kx="1200000" algn="br" rotWithShape="0">
              <a:prstClr val="black">
                <a:alpha val="20000"/>
              </a:prstClr>
            </a:outerShdw>
          </a:effectLst>
          <a:scene3d>
            <a:camera prst="obliqueBottomLeft"/>
            <a:lightRig rig="threePt" dir="t">
              <a:rot lat="0" lon="0" rev="19200000"/>
            </a:lightRig>
          </a:scene3d>
          <a:sp3d extrusionH="25400">
            <a:bevelT w="304800" h="152400" prst="hardEdge"/>
            <a:extrusionClr>
              <a:srgbClr val="000000"/>
            </a:extrusionClr>
          </a:sp3d>
        </p:spPr>
      </p:pic>
      <p:pic>
        <p:nvPicPr>
          <p:cNvPr id="115" name="Picture 114">
            <a:extLst>
              <a:ext uri="{FF2B5EF4-FFF2-40B4-BE49-F238E27FC236}">
                <a16:creationId xmlns:a16="http://schemas.microsoft.com/office/drawing/2014/main" id="{E3265C2A-0A58-43AD-A406-8F4478E28758}"/>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9750" y="571500"/>
            <a:ext cx="8572500" cy="5715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2640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100" fill="hold"/>
                                        <p:tgtEl>
                                          <p:spTgt spid="4"/>
                                        </p:tgtEl>
                                        <p:attrNameLst>
                                          <p:attrName>ppt_w</p:attrName>
                                        </p:attrNameLst>
                                      </p:cBhvr>
                                      <p:tavLst>
                                        <p:tav tm="0">
                                          <p:val>
                                            <p:fltVal val="0"/>
                                          </p:val>
                                        </p:tav>
                                        <p:tav tm="100000">
                                          <p:val>
                                            <p:strVal val="#ppt_w"/>
                                          </p:val>
                                        </p:tav>
                                      </p:tavLst>
                                    </p:anim>
                                    <p:anim calcmode="lin" valueType="num">
                                      <p:cBhvr>
                                        <p:cTn id="8" dur="1100" fill="hold"/>
                                        <p:tgtEl>
                                          <p:spTgt spid="4"/>
                                        </p:tgtEl>
                                        <p:attrNameLst>
                                          <p:attrName>ppt_h</p:attrName>
                                        </p:attrNameLst>
                                      </p:cBhvr>
                                      <p:tavLst>
                                        <p:tav tm="0">
                                          <p:val>
                                            <p:fltVal val="0"/>
                                          </p:val>
                                        </p:tav>
                                        <p:tav tm="100000">
                                          <p:val>
                                            <p:strVal val="#ppt_h"/>
                                          </p:val>
                                        </p:tav>
                                      </p:tavLst>
                                    </p:anim>
                                    <p:animEffect transition="in" filter="fade">
                                      <p:cBhvr>
                                        <p:cTn id="9" dur="1100"/>
                                        <p:tgtEl>
                                          <p:spTgt spid="4"/>
                                        </p:tgtEl>
                                      </p:cBhvr>
                                    </p:animEffect>
                                  </p:childTnLst>
                                </p:cTn>
                              </p:par>
                            </p:childTnLst>
                          </p:cTn>
                        </p:par>
                        <p:par>
                          <p:cTn id="10" fill="hold">
                            <p:stCondLst>
                              <p:cond delay="1100"/>
                            </p:stCondLst>
                            <p:childTnLst>
                              <p:par>
                                <p:cTn id="11" presetID="10" presetClass="entr" presetSubtype="0" fill="hold" nodeType="after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2100"/>
                            </p:stCondLst>
                            <p:childTnLst>
                              <p:par>
                                <p:cTn id="15" presetID="32" presetClass="emph" presetSubtype="0" fill="hold" nodeType="afterEffect">
                                  <p:stCondLst>
                                    <p:cond delay="50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childTnLst>
                          </p:cTn>
                        </p:par>
                        <p:par>
                          <p:cTn id="21" fill="hold">
                            <p:stCondLst>
                              <p:cond delay="3600"/>
                            </p:stCondLst>
                            <p:childTnLst>
                              <p:par>
                                <p:cTn id="22" presetID="32" presetClass="emph" presetSubtype="0" fill="hold" nodeType="afterEffect">
                                  <p:stCondLst>
                                    <p:cond delay="0"/>
                                  </p:stCondLst>
                                  <p:childTnLst>
                                    <p:animRot by="120000">
                                      <p:cBhvr>
                                        <p:cTn id="23" dur="100" fill="hold">
                                          <p:stCondLst>
                                            <p:cond delay="0"/>
                                          </p:stCondLst>
                                        </p:cTn>
                                        <p:tgtEl>
                                          <p:spTgt spid="6"/>
                                        </p:tgtEl>
                                        <p:attrNameLst>
                                          <p:attrName>r</p:attrName>
                                        </p:attrNameLst>
                                      </p:cBhvr>
                                    </p:animRot>
                                    <p:animRot by="-240000">
                                      <p:cBhvr>
                                        <p:cTn id="24" dur="200" fill="hold">
                                          <p:stCondLst>
                                            <p:cond delay="200"/>
                                          </p:stCondLst>
                                        </p:cTn>
                                        <p:tgtEl>
                                          <p:spTgt spid="6"/>
                                        </p:tgtEl>
                                        <p:attrNameLst>
                                          <p:attrName>r</p:attrName>
                                        </p:attrNameLst>
                                      </p:cBhvr>
                                    </p:animRot>
                                    <p:animRot by="240000">
                                      <p:cBhvr>
                                        <p:cTn id="25" dur="200" fill="hold">
                                          <p:stCondLst>
                                            <p:cond delay="400"/>
                                          </p:stCondLst>
                                        </p:cTn>
                                        <p:tgtEl>
                                          <p:spTgt spid="6"/>
                                        </p:tgtEl>
                                        <p:attrNameLst>
                                          <p:attrName>r</p:attrName>
                                        </p:attrNameLst>
                                      </p:cBhvr>
                                    </p:animRot>
                                    <p:animRot by="-240000">
                                      <p:cBhvr>
                                        <p:cTn id="26" dur="200" fill="hold">
                                          <p:stCondLst>
                                            <p:cond delay="600"/>
                                          </p:stCondLst>
                                        </p:cTn>
                                        <p:tgtEl>
                                          <p:spTgt spid="6"/>
                                        </p:tgtEl>
                                        <p:attrNameLst>
                                          <p:attrName>r</p:attrName>
                                        </p:attrNameLst>
                                      </p:cBhvr>
                                    </p:animRot>
                                    <p:animRot by="120000">
                                      <p:cBhvr>
                                        <p:cTn id="27" dur="200" fill="hold">
                                          <p:stCondLst>
                                            <p:cond delay="800"/>
                                          </p:stCondLst>
                                        </p:cTn>
                                        <p:tgtEl>
                                          <p:spTgt spid="6"/>
                                        </p:tgtEl>
                                        <p:attrNameLst>
                                          <p:attrName>r</p:attrName>
                                        </p:attrNameLst>
                                      </p:cBhvr>
                                    </p:animRot>
                                  </p:childTnLst>
                                </p:cTn>
                              </p:par>
                            </p:childTnLst>
                          </p:cTn>
                        </p:par>
                        <p:par>
                          <p:cTn id="28" fill="hold">
                            <p:stCondLst>
                              <p:cond delay="4600"/>
                            </p:stCondLst>
                            <p:childTnLst>
                              <p:par>
                                <p:cTn id="29" presetID="32" presetClass="emph" presetSubtype="0" fill="hold" nodeType="after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14" presetClass="entr" presetSubtype="5"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randombar(vertical)">
                                      <p:cBhvr>
                                        <p:cTn id="39" dur="1000"/>
                                        <p:tgtEl>
                                          <p:spTgt spid="2"/>
                                        </p:tgtEl>
                                      </p:cBhvr>
                                    </p:animEffect>
                                  </p:childTnLst>
                                </p:cTn>
                              </p:par>
                              <p:par>
                                <p:cTn id="40" presetID="1" presetClass="exit" presetSubtype="0" fill="hold" nodeType="withEffect">
                                  <p:stCondLst>
                                    <p:cond delay="0"/>
                                  </p:stCondLst>
                                  <p:childTnLst>
                                    <p:set>
                                      <p:cBhvr>
                                        <p:cTn id="41" dur="1" fill="hold">
                                          <p:stCondLst>
                                            <p:cond delay="0"/>
                                          </p:stCondLst>
                                        </p:cTn>
                                        <p:tgtEl>
                                          <p:spTgt spid="4"/>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913774" y="2367093"/>
            <a:ext cx="5106026" cy="2191656"/>
          </a:xfrm>
        </p:spPr>
        <p:txBody>
          <a:bodyPr>
            <a:normAutofit/>
          </a:bodyPr>
          <a:lstStyle/>
          <a:p>
            <a:pPr marL="0" indent="0" algn="ctr">
              <a:buClr>
                <a:prstClr val="black"/>
              </a:buClr>
              <a:buNone/>
            </a:pPr>
            <a:r>
              <a:rPr lang="en-US" sz="2400" cap="none" dirty="0" smtClean="0">
                <a:solidFill>
                  <a:prstClr val="black"/>
                </a:solidFill>
              </a:rPr>
              <a:t>5.1 Tons of Mercury </a:t>
            </a:r>
          </a:p>
          <a:p>
            <a:pPr marL="0" indent="0" algn="ctr">
              <a:buClr>
                <a:prstClr val="black"/>
              </a:buClr>
              <a:buNone/>
            </a:pPr>
            <a:r>
              <a:rPr lang="en-US" sz="2400" cap="none" dirty="0" smtClean="0">
                <a:solidFill>
                  <a:prstClr val="black"/>
                </a:solidFill>
              </a:rPr>
              <a:t>+ </a:t>
            </a:r>
          </a:p>
          <a:p>
            <a:pPr marL="0" indent="0" algn="ctr">
              <a:buClr>
                <a:prstClr val="black"/>
              </a:buClr>
              <a:buNone/>
            </a:pPr>
            <a:r>
              <a:rPr lang="en-US" sz="2400" cap="none" dirty="0" smtClean="0">
                <a:solidFill>
                  <a:prstClr val="black"/>
                </a:solidFill>
              </a:rPr>
              <a:t>5.3 Tons of Other Metals</a:t>
            </a:r>
            <a:endParaRPr lang="en-US" dirty="0"/>
          </a:p>
        </p:txBody>
      </p:sp>
      <p:pic>
        <p:nvPicPr>
          <p:cNvPr id="8" name="Content Placeholder 7"/>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6256422" y="721895"/>
            <a:ext cx="4354428" cy="58059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75093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anim calcmode="lin" valueType="num">
                                      <p:cBhvr>
                                        <p:cTn id="1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294272"/>
            <a:ext cx="12192000" cy="1595438"/>
          </a:xfrm>
        </p:spPr>
        <p:txBody>
          <a:bodyPr/>
          <a:lstStyle/>
          <a:p>
            <a:r>
              <a:rPr lang="en-US" dirty="0" smtClean="0"/>
              <a:t>Amalgam separators to the rescue!</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4662" y="2327097"/>
            <a:ext cx="2610853" cy="2346158"/>
          </a:xfrm>
          <a:prstGeom prst="rect">
            <a:avLst/>
          </a:prstGeom>
          <a:effectLst>
            <a:outerShdw blurRad="152400" dir="5400000" sx="90000" sy="-19000" rotWithShape="0">
              <a:prstClr val="black">
                <a:alpha val="15000"/>
              </a:prstClr>
            </a:outerShdw>
          </a:effectLst>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r="64322"/>
          <a:stretch/>
        </p:blipFill>
        <p:spPr>
          <a:xfrm>
            <a:off x="2712696" y="1771418"/>
            <a:ext cx="2148057" cy="3315163"/>
          </a:xfrm>
          <a:prstGeom prst="rect">
            <a:avLst/>
          </a:prstGeom>
          <a:effectLst>
            <a:outerShdw blurRad="76200" dist="177800" dir="13500000" sy="23000" kx="1200000" algn="br" rotWithShape="0">
              <a:prstClr val="black">
                <a:alpha val="20000"/>
              </a:prstClr>
            </a:outerShdw>
          </a:effectLst>
        </p:spPr>
      </p:pic>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66453"/>
          <a:stretch/>
        </p:blipFill>
        <p:spPr>
          <a:xfrm>
            <a:off x="7772400" y="1771418"/>
            <a:ext cx="2019720" cy="3315163"/>
          </a:xfrm>
          <a:prstGeom prst="rect">
            <a:avLst/>
          </a:prstGeom>
          <a:effectLst>
            <a:outerShdw blurRad="76200" dist="177800" dir="18900000" sy="23000" kx="-1200000" algn="bl" rotWithShape="0">
              <a:prstClr val="black">
                <a:alpha val="20000"/>
              </a:prstClr>
            </a:outerShdw>
          </a:effectLst>
        </p:spPr>
      </p:pic>
    </p:spTree>
    <p:extLst>
      <p:ext uri="{BB962C8B-B14F-4D97-AF65-F5344CB8AC3E}">
        <p14:creationId xmlns:p14="http://schemas.microsoft.com/office/powerpoint/2010/main" val="120108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1+#ppt_w/2"/>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6" presetClass="emph" presetSubtype="0" repeatCount="5000" fill="hold" nodeType="afterEffect">
                                  <p:stCondLst>
                                    <p:cond delay="0"/>
                                  </p:stCondLst>
                                  <p:childTnLst>
                                    <p:animEffect transition="out" filter="fade">
                                      <p:cBhvr>
                                        <p:cTn id="19" dur="500" tmFilter="0, 0; .2, .5; .8, .5; 1, 0"/>
                                        <p:tgtEl>
                                          <p:spTgt spid="6"/>
                                        </p:tgtEl>
                                      </p:cBhvr>
                                    </p:animEffect>
                                    <p:animScale>
                                      <p:cBhvr>
                                        <p:cTn id="20"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520" y="723899"/>
            <a:ext cx="3097374" cy="23622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3537" y="145947"/>
            <a:ext cx="2143125" cy="3247159"/>
          </a:xfrm>
          <a:prstGeom prst="rect">
            <a:avLst/>
          </a:prstGeom>
        </p:spPr>
      </p:pic>
      <p:pic>
        <p:nvPicPr>
          <p:cNvPr id="4" name="Picture 3"/>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91049" y="145947"/>
            <a:ext cx="3609975" cy="360997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57942" y="3094760"/>
            <a:ext cx="3657600" cy="3657600"/>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t="5600" b="6328"/>
          <a:stretch/>
        </p:blipFill>
        <p:spPr>
          <a:xfrm>
            <a:off x="6396677" y="3875809"/>
            <a:ext cx="3188744" cy="2095501"/>
          </a:xfrm>
          <a:prstGeom prst="rect">
            <a:avLst/>
          </a:prstGeom>
        </p:spPr>
      </p:pic>
    </p:spTree>
    <p:extLst>
      <p:ext uri="{BB962C8B-B14F-4D97-AF65-F5344CB8AC3E}">
        <p14:creationId xmlns:p14="http://schemas.microsoft.com/office/powerpoint/2010/main" val="39129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ppt_x"/>
                                          </p:val>
                                        </p:tav>
                                        <p:tav tm="100000">
                                          <p:val>
                                            <p:strVal val="#ppt_x"/>
                                          </p:val>
                                        </p:tav>
                                      </p:tavLst>
                                    </p:anim>
                                    <p:anim calcmode="lin" valueType="num">
                                      <p:cBhvr additive="base">
                                        <p:cTn id="13" dur="1000" fill="hold"/>
                                        <p:tgtEl>
                                          <p:spTgt spid="3"/>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3"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000" fill="hold"/>
                                        <p:tgtEl>
                                          <p:spTgt spid="4"/>
                                        </p:tgtEl>
                                        <p:attrNameLst>
                                          <p:attrName>ppt_x</p:attrName>
                                        </p:attrNameLst>
                                      </p:cBhvr>
                                      <p:tavLst>
                                        <p:tav tm="0">
                                          <p:val>
                                            <p:strVal val="1+#ppt_w/2"/>
                                          </p:val>
                                        </p:tav>
                                        <p:tav tm="100000">
                                          <p:val>
                                            <p:strVal val="#ppt_x"/>
                                          </p:val>
                                        </p:tav>
                                      </p:tavLst>
                                    </p:anim>
                                    <p:anim calcmode="lin" valueType="num">
                                      <p:cBhvr additive="base">
                                        <p:cTn id="18" dur="1000" fill="hold"/>
                                        <p:tgtEl>
                                          <p:spTgt spid="4"/>
                                        </p:tgtEl>
                                        <p:attrNameLst>
                                          <p:attrName>ppt_y</p:attrName>
                                        </p:attrNameLst>
                                      </p:cBhvr>
                                      <p:tavLst>
                                        <p:tav tm="0">
                                          <p:val>
                                            <p:strVal val="0-#ppt_h/2"/>
                                          </p:val>
                                        </p:tav>
                                        <p:tav tm="100000">
                                          <p:val>
                                            <p:strVal val="#ppt_y"/>
                                          </p:val>
                                        </p:tav>
                                      </p:tavLst>
                                    </p:anim>
                                  </p:childTnLst>
                                </p:cTn>
                              </p:par>
                            </p:childTnLst>
                          </p:cTn>
                        </p:par>
                        <p:par>
                          <p:cTn id="19" fill="hold">
                            <p:stCondLst>
                              <p:cond delay="3000"/>
                            </p:stCondLst>
                            <p:childTnLst>
                              <p:par>
                                <p:cTn id="20" presetID="2" presetClass="entr" presetSubtype="12"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1000" fill="hold"/>
                                        <p:tgtEl>
                                          <p:spTgt spid="5"/>
                                        </p:tgtEl>
                                        <p:attrNameLst>
                                          <p:attrName>ppt_x</p:attrName>
                                        </p:attrNameLst>
                                      </p:cBhvr>
                                      <p:tavLst>
                                        <p:tav tm="0">
                                          <p:val>
                                            <p:strVal val="0-#ppt_w/2"/>
                                          </p:val>
                                        </p:tav>
                                        <p:tav tm="100000">
                                          <p:val>
                                            <p:strVal val="#ppt_x"/>
                                          </p:val>
                                        </p:tav>
                                      </p:tavLst>
                                    </p:anim>
                                    <p:anim calcmode="lin" valueType="num">
                                      <p:cBhvr additive="base">
                                        <p:cTn id="23" dur="1000" fill="hold"/>
                                        <p:tgtEl>
                                          <p:spTgt spid="5"/>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6"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1+#ppt_w/2"/>
                                          </p:val>
                                        </p:tav>
                                        <p:tav tm="100000">
                                          <p:val>
                                            <p:strVal val="#ppt_x"/>
                                          </p:val>
                                        </p:tav>
                                      </p:tavLst>
                                    </p:anim>
                                    <p:anim calcmode="lin" valueType="num">
                                      <p:cBhvr additive="base">
                                        <p:cTn id="2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3775" y="618517"/>
            <a:ext cx="10364451" cy="638783"/>
          </a:xfrm>
        </p:spPr>
        <p:txBody>
          <a:bodyPr/>
          <a:lstStyle/>
          <a:p>
            <a:r>
              <a:rPr lang="en-US" dirty="0" smtClean="0"/>
              <a:t>Amalgam separator requirements</a:t>
            </a:r>
            <a:endParaRPr lang="en-US" dirty="0"/>
          </a:p>
        </p:txBody>
      </p:sp>
      <p:sp>
        <p:nvSpPr>
          <p:cNvPr id="13" name="Content Placeholder 12"/>
          <p:cNvSpPr>
            <a:spLocks noGrp="1"/>
          </p:cNvSpPr>
          <p:nvPr>
            <p:ph sz="quarter" idx="13"/>
          </p:nvPr>
        </p:nvSpPr>
        <p:spPr>
          <a:xfrm>
            <a:off x="913774" y="1638300"/>
            <a:ext cx="10364452" cy="4476750"/>
          </a:xfrm>
        </p:spPr>
        <p:txBody>
          <a:bodyPr>
            <a:noAutofit/>
          </a:bodyPr>
          <a:lstStyle/>
          <a:p>
            <a:pPr lvl="0">
              <a:lnSpc>
                <a:spcPct val="100000"/>
              </a:lnSpc>
            </a:pPr>
            <a:r>
              <a:rPr lang="en-US" sz="2800" cap="none" dirty="0" smtClean="0"/>
              <a:t>ANSI/ADA 108-2009 or ISO 11143 approved</a:t>
            </a:r>
          </a:p>
          <a:p>
            <a:pPr lvl="0">
              <a:lnSpc>
                <a:spcPct val="100000"/>
              </a:lnSpc>
            </a:pPr>
            <a:r>
              <a:rPr lang="en-US" sz="2800" cap="none" dirty="0" smtClean="0"/>
              <a:t>95% removal efficiency</a:t>
            </a:r>
          </a:p>
          <a:p>
            <a:pPr lvl="0">
              <a:lnSpc>
                <a:spcPct val="100000"/>
              </a:lnSpc>
            </a:pPr>
            <a:r>
              <a:rPr lang="en-US" sz="2800" cap="none" dirty="0" smtClean="0"/>
              <a:t>Properly sized for maximum flow rate</a:t>
            </a:r>
          </a:p>
          <a:p>
            <a:pPr lvl="0">
              <a:lnSpc>
                <a:spcPct val="100000"/>
              </a:lnSpc>
            </a:pPr>
            <a:r>
              <a:rPr lang="en-US" sz="2800" cap="none" dirty="0" smtClean="0"/>
              <a:t>Documented inspections must be conducted per manufacturer’s </a:t>
            </a:r>
            <a:r>
              <a:rPr lang="en-US" sz="2800" cap="none" dirty="0" err="1" smtClean="0"/>
              <a:t>O&amp;M</a:t>
            </a:r>
            <a:r>
              <a:rPr lang="en-US" sz="2800" cap="none" dirty="0" smtClean="0"/>
              <a:t> manual</a:t>
            </a:r>
          </a:p>
          <a:p>
            <a:pPr lvl="0">
              <a:lnSpc>
                <a:spcPct val="100000"/>
              </a:lnSpc>
            </a:pPr>
            <a:r>
              <a:rPr lang="en-US" sz="2800" cap="none" dirty="0" smtClean="0"/>
              <a:t>Malfunctions must be repaired (or the device replaced) as soon as possible but within 10 business days of detecting a problem</a:t>
            </a:r>
          </a:p>
          <a:p>
            <a:pPr lvl="0">
              <a:lnSpc>
                <a:spcPct val="100000"/>
              </a:lnSpc>
            </a:pPr>
            <a:r>
              <a:rPr lang="en-US" sz="2800" cap="none" dirty="0" smtClean="0"/>
              <a:t>Replace container when amalgam reaches maximum level or per manufacturer’s recommendation in the </a:t>
            </a:r>
            <a:r>
              <a:rPr lang="en-US" sz="2800" cap="none" dirty="0" err="1" smtClean="0"/>
              <a:t>O&amp;M</a:t>
            </a:r>
            <a:r>
              <a:rPr lang="en-US" sz="2800" cap="none" dirty="0" smtClean="0"/>
              <a:t> manual</a:t>
            </a:r>
            <a:endParaRPr lang="en-US" sz="2800" cap="none" dirty="0"/>
          </a:p>
        </p:txBody>
      </p:sp>
    </p:spTree>
    <p:extLst>
      <p:ext uri="{BB962C8B-B14F-4D97-AF65-F5344CB8AC3E}">
        <p14:creationId xmlns:p14="http://schemas.microsoft.com/office/powerpoint/2010/main" val="2245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1000"/>
                                        <p:tgtEl>
                                          <p:spTgt spid="13">
                                            <p:txEl>
                                              <p:pRg st="1" end="1"/>
                                            </p:txEl>
                                          </p:spTgt>
                                        </p:tgtEl>
                                      </p:cBhvr>
                                    </p:animEffect>
                                    <p:anim calcmode="lin" valueType="num">
                                      <p:cBhvr>
                                        <p:cTn id="13"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1000"/>
                                        <p:tgtEl>
                                          <p:spTgt spid="13">
                                            <p:txEl>
                                              <p:pRg st="2" end="2"/>
                                            </p:txEl>
                                          </p:spTgt>
                                        </p:tgtEl>
                                      </p:cBhvr>
                                    </p:animEffect>
                                    <p:anim calcmode="lin" valueType="num">
                                      <p:cBhvr>
                                        <p:cTn id="18"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iterate type="lt">
                                    <p:tmPct val="0"/>
                                  </p:iterate>
                                  <p:childTnLst>
                                    <p:set>
                                      <p:cBhvr>
                                        <p:cTn id="23" dur="1" fill="hold">
                                          <p:stCondLst>
                                            <p:cond delay="0"/>
                                          </p:stCondLst>
                                        </p:cTn>
                                        <p:tgtEl>
                                          <p:spTgt spid="13">
                                            <p:txEl>
                                              <p:pRg st="3" end="3"/>
                                            </p:txEl>
                                          </p:spTgt>
                                        </p:tgtEl>
                                        <p:attrNameLst>
                                          <p:attrName>style.visibility</p:attrName>
                                        </p:attrNameLst>
                                      </p:cBhvr>
                                      <p:to>
                                        <p:strVal val="visible"/>
                                      </p:to>
                                    </p:set>
                                    <p:animEffect transition="in" filter="fade">
                                      <p:cBhvr>
                                        <p:cTn id="24" dur="1000"/>
                                        <p:tgtEl>
                                          <p:spTgt spid="13">
                                            <p:txEl>
                                              <p:pRg st="3" end="3"/>
                                            </p:txEl>
                                          </p:spTgt>
                                        </p:tgtEl>
                                      </p:cBhvr>
                                    </p:animEffect>
                                    <p:anim calcmode="lin" valueType="num">
                                      <p:cBhvr>
                                        <p:cTn id="25"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xEl>
                                              <p:pRg st="4" end="4"/>
                                            </p:txEl>
                                          </p:spTgt>
                                        </p:tgtEl>
                                        <p:attrNameLst>
                                          <p:attrName>style.visibility</p:attrName>
                                        </p:attrNameLst>
                                      </p:cBhvr>
                                      <p:to>
                                        <p:strVal val="visible"/>
                                      </p:to>
                                    </p:set>
                                    <p:animEffect transition="in" filter="fade">
                                      <p:cBhvr>
                                        <p:cTn id="31" dur="1000"/>
                                        <p:tgtEl>
                                          <p:spTgt spid="13">
                                            <p:txEl>
                                              <p:pRg st="4" end="4"/>
                                            </p:txEl>
                                          </p:spTgt>
                                        </p:tgtEl>
                                      </p:cBhvr>
                                    </p:animEffect>
                                    <p:anim calcmode="lin" valueType="num">
                                      <p:cBhvr>
                                        <p:cTn id="32"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iterate type="lt">
                                    <p:tmPct val="0"/>
                                  </p:iterate>
                                  <p:childTnLst>
                                    <p:set>
                                      <p:cBhvr>
                                        <p:cTn id="37" dur="1" fill="hold">
                                          <p:stCondLst>
                                            <p:cond delay="0"/>
                                          </p:stCondLst>
                                        </p:cTn>
                                        <p:tgtEl>
                                          <p:spTgt spid="13">
                                            <p:txEl>
                                              <p:pRg st="5" end="5"/>
                                            </p:txEl>
                                          </p:spTgt>
                                        </p:tgtEl>
                                        <p:attrNameLst>
                                          <p:attrName>style.visibility</p:attrName>
                                        </p:attrNameLst>
                                      </p:cBhvr>
                                      <p:to>
                                        <p:strVal val="visible"/>
                                      </p:to>
                                    </p:set>
                                    <p:animEffect transition="in" filter="fade">
                                      <p:cBhvr>
                                        <p:cTn id="38" dur="1000"/>
                                        <p:tgtEl>
                                          <p:spTgt spid="13">
                                            <p:txEl>
                                              <p:pRg st="5" end="5"/>
                                            </p:txEl>
                                          </p:spTgt>
                                        </p:tgtEl>
                                      </p:cBhvr>
                                    </p:animEffect>
                                    <p:anim calcmode="lin" valueType="num">
                                      <p:cBhvr>
                                        <p:cTn id="39" dur="10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mph" presetSubtype="0" fill="hold" nodeType="clickEffect">
                                  <p:stCondLst>
                                    <p:cond delay="0"/>
                                  </p:stCondLst>
                                  <p:iterate type="lt">
                                    <p:tmPct val="4000"/>
                                  </p:iterate>
                                  <p:childTnLst>
                                    <p:set>
                                      <p:cBhvr override="childStyle">
                                        <p:cTn id="44" dur="500" fill="hold"/>
                                        <p:tgtEl>
                                          <p:spTgt spid="13">
                                            <p:txEl>
                                              <p:pRg st="3" end="3"/>
                                            </p:txEl>
                                          </p:spTgt>
                                        </p:tgtEl>
                                        <p:attrNameLst>
                                          <p:attrName>style.color</p:attrName>
                                        </p:attrNameLst>
                                      </p:cBhvr>
                                      <p:to>
                                        <p:clrVal>
                                          <a:srgbClr val="FF0000"/>
                                        </p:clrVal>
                                      </p:to>
                                    </p:set>
                                    <p:set>
                                      <p:cBhvr>
                                        <p:cTn id="45" dur="500" fill="hold"/>
                                        <p:tgtEl>
                                          <p:spTgt spid="13">
                                            <p:txEl>
                                              <p:pRg st="3" end="3"/>
                                            </p:txEl>
                                          </p:spTgt>
                                        </p:tgtEl>
                                        <p:attrNameLst>
                                          <p:attrName>fillcolor</p:attrName>
                                        </p:attrNameLst>
                                      </p:cBhvr>
                                      <p:to>
                                        <p:clrVal>
                                          <a:srgbClr val="FF0000"/>
                                        </p:clrVal>
                                      </p:to>
                                    </p:set>
                                    <p:set>
                                      <p:cBhvr>
                                        <p:cTn id="46" dur="500" fill="hold"/>
                                        <p:tgtEl>
                                          <p:spTgt spid="13">
                                            <p:txEl>
                                              <p:pRg st="3" end="3"/>
                                            </p:txEl>
                                          </p:spTgt>
                                        </p:tgtEl>
                                        <p:attrNameLst>
                                          <p:attrName>fill.type</p:attrName>
                                        </p:attrNameLst>
                                      </p:cBhvr>
                                      <p:to>
                                        <p:strVal val="solid"/>
                                      </p:to>
                                    </p:set>
                                  </p:childTnLst>
                                </p:cTn>
                              </p:par>
                              <p:par>
                                <p:cTn id="47" presetID="16" presetClass="emph" presetSubtype="0" fill="hold" nodeType="withEffect">
                                  <p:stCondLst>
                                    <p:cond delay="0"/>
                                  </p:stCondLst>
                                  <p:iterate type="lt">
                                    <p:tmPct val="4000"/>
                                  </p:iterate>
                                  <p:childTnLst>
                                    <p:set>
                                      <p:cBhvr override="childStyle">
                                        <p:cTn id="48" dur="500" fill="hold"/>
                                        <p:tgtEl>
                                          <p:spTgt spid="13">
                                            <p:txEl>
                                              <p:pRg st="5" end="5"/>
                                            </p:txEl>
                                          </p:spTgt>
                                        </p:tgtEl>
                                        <p:attrNameLst>
                                          <p:attrName>style.color</p:attrName>
                                        </p:attrNameLst>
                                      </p:cBhvr>
                                      <p:to>
                                        <p:clrVal>
                                          <a:srgbClr val="FF0000"/>
                                        </p:clrVal>
                                      </p:to>
                                    </p:set>
                                    <p:set>
                                      <p:cBhvr>
                                        <p:cTn id="49" dur="500" fill="hold"/>
                                        <p:tgtEl>
                                          <p:spTgt spid="13">
                                            <p:txEl>
                                              <p:pRg st="5" end="5"/>
                                            </p:txEl>
                                          </p:spTgt>
                                        </p:tgtEl>
                                        <p:attrNameLst>
                                          <p:attrName>fillcolor</p:attrName>
                                        </p:attrNameLst>
                                      </p:cBhvr>
                                      <p:to>
                                        <p:clrVal>
                                          <a:srgbClr val="FF0000"/>
                                        </p:clrVal>
                                      </p:to>
                                    </p:set>
                                    <p:set>
                                      <p:cBhvr>
                                        <p:cTn id="50" dur="500" fill="hold"/>
                                        <p:tgtEl>
                                          <p:spTgt spid="13">
                                            <p:txEl>
                                              <p:pRg st="5" end="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rot="5400000">
            <a:off x="2833821" y="852623"/>
            <a:ext cx="6553200" cy="51908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647517"/>
            <a:ext cx="7619999" cy="560106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
          <p:cNvSpPr txBox="1"/>
          <p:nvPr/>
        </p:nvSpPr>
        <p:spPr>
          <a:xfrm>
            <a:off x="278295" y="6196768"/>
            <a:ext cx="3352800" cy="646331"/>
          </a:xfrm>
          <a:prstGeom prst="rect">
            <a:avLst/>
          </a:prstGeom>
          <a:noFill/>
        </p:spPr>
        <p:txBody>
          <a:bodyPr wrap="square" rtlCol="0">
            <a:spAutoFit/>
          </a:bodyPr>
          <a:lstStyle/>
          <a:p>
            <a:r>
              <a:rPr lang="en-US" dirty="0" err="1" smtClean="0">
                <a:solidFill>
                  <a:schemeClr val="bg1">
                    <a:lumMod val="50000"/>
                  </a:schemeClr>
                </a:solidFill>
              </a:rPr>
              <a:t>VWEA.org</a:t>
            </a:r>
            <a:r>
              <a:rPr lang="en-US" dirty="0" smtClean="0">
                <a:solidFill>
                  <a:schemeClr val="bg1">
                    <a:lumMod val="50000"/>
                  </a:schemeClr>
                </a:solidFill>
              </a:rPr>
              <a:t> Science Behind Amalgam Separators</a:t>
            </a:r>
            <a:endParaRPr lang="en-US" dirty="0">
              <a:solidFill>
                <a:schemeClr val="bg1">
                  <a:lumMod val="50000"/>
                </a:schemeClr>
              </a:solidFill>
            </a:endParaRPr>
          </a:p>
        </p:txBody>
      </p:sp>
    </p:spTree>
    <p:extLst>
      <p:ext uri="{BB962C8B-B14F-4D97-AF65-F5344CB8AC3E}">
        <p14:creationId xmlns:p14="http://schemas.microsoft.com/office/powerpoint/2010/main" val="32759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 presetClass="entr" presetSubtype="0" fill="hold" nodeType="with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2778" y="152400"/>
            <a:ext cx="5017443" cy="6572058"/>
          </a:xfrm>
          <a:prstGeom prst="rect">
            <a:avLst/>
          </a:prstGeom>
          <a:solidFill>
            <a:srgbClr val="FFFFFF">
              <a:shade val="85000"/>
            </a:srgbClr>
          </a:solidFill>
          <a:ln w="3175" cap="sq">
            <a:solidFill>
              <a:schemeClr val="tx1"/>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Text Placeholder 7"/>
          <p:cNvSpPr>
            <a:spLocks noGrp="1"/>
          </p:cNvSpPr>
          <p:nvPr>
            <p:ph type="body" sz="half" idx="2"/>
          </p:nvPr>
        </p:nvSpPr>
        <p:spPr>
          <a:xfrm>
            <a:off x="913774" y="1466850"/>
            <a:ext cx="4324976" cy="4324350"/>
          </a:xfrm>
        </p:spPr>
        <p:txBody>
          <a:bodyPr>
            <a:normAutofit/>
          </a:bodyPr>
          <a:lstStyle/>
          <a:p>
            <a:r>
              <a:rPr lang="en-US" sz="2800" dirty="0" smtClean="0"/>
              <a:t>Terrehaute.in.gov</a:t>
            </a:r>
          </a:p>
          <a:p>
            <a:r>
              <a:rPr lang="en-US" sz="2800" dirty="0" smtClean="0"/>
              <a:t>Departments wastewater utility</a:t>
            </a:r>
          </a:p>
          <a:p>
            <a:r>
              <a:rPr lang="en-US" sz="2800" dirty="0" smtClean="0"/>
              <a:t>Dental office compliance program</a:t>
            </a:r>
          </a:p>
          <a:p>
            <a:endParaRPr lang="en-US" sz="2800" dirty="0"/>
          </a:p>
        </p:txBody>
      </p:sp>
    </p:spTree>
    <p:extLst>
      <p:ext uri="{BB962C8B-B14F-4D97-AF65-F5344CB8AC3E}">
        <p14:creationId xmlns:p14="http://schemas.microsoft.com/office/powerpoint/2010/main" val="33126719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392" y="670561"/>
            <a:ext cx="9286848" cy="53691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064395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6793" b="1103"/>
          <a:stretch/>
        </p:blipFill>
        <p:spPr>
          <a:xfrm>
            <a:off x="1746588" y="2000250"/>
            <a:ext cx="8698824" cy="4857750"/>
          </a:xfrm>
          <a:prstGeom prst="rect">
            <a:avLst/>
          </a:prstGeom>
        </p:spPr>
      </p:pic>
      <p:sp>
        <p:nvSpPr>
          <p:cNvPr id="2" name="Title 1"/>
          <p:cNvSpPr>
            <a:spLocks noGrp="1"/>
          </p:cNvSpPr>
          <p:nvPr>
            <p:ph type="title"/>
          </p:nvPr>
        </p:nvSpPr>
        <p:spPr>
          <a:xfrm>
            <a:off x="590550" y="618517"/>
            <a:ext cx="11048999" cy="1596177"/>
          </a:xfrm>
        </p:spPr>
        <p:txBody>
          <a:bodyPr>
            <a:normAutofit fontScale="90000"/>
          </a:bodyPr>
          <a:lstStyle/>
          <a:p>
            <a:pPr>
              <a:lnSpc>
                <a:spcPct val="100000"/>
              </a:lnSpc>
            </a:pPr>
            <a:r>
              <a:rPr lang="en-US" sz="4000" cap="none" dirty="0" smtClean="0"/>
              <a:t>Mercury is a potent neurotoxin that can have a wide range of health effects, and mercury pollution is a global concern.</a:t>
            </a:r>
            <a:endParaRPr lang="en-US" sz="4000" cap="none" dirty="0"/>
          </a:p>
        </p:txBody>
      </p:sp>
      <p:sp>
        <p:nvSpPr>
          <p:cNvPr id="3" name="TextBox 2"/>
          <p:cNvSpPr txBox="1"/>
          <p:nvPr/>
        </p:nvSpPr>
        <p:spPr>
          <a:xfrm>
            <a:off x="6236208" y="6211669"/>
            <a:ext cx="4078224" cy="646331"/>
          </a:xfrm>
          <a:prstGeom prst="rect">
            <a:avLst/>
          </a:prstGeom>
          <a:noFill/>
        </p:spPr>
        <p:txBody>
          <a:bodyPr wrap="square" rtlCol="0">
            <a:spAutoFit/>
          </a:bodyPr>
          <a:lstStyle/>
          <a:p>
            <a:r>
              <a:rPr lang="en-US" dirty="0">
                <a:solidFill>
                  <a:schemeClr val="bg1">
                    <a:lumMod val="65000"/>
                  </a:schemeClr>
                </a:solidFill>
              </a:rPr>
              <a:t>United Nations Environment Programme </a:t>
            </a:r>
            <a:r>
              <a:rPr lang="en-US" dirty="0" smtClean="0">
                <a:solidFill>
                  <a:schemeClr val="bg1">
                    <a:lumMod val="65000"/>
                  </a:schemeClr>
                </a:solidFill>
              </a:rPr>
              <a:t>Global Mercury Assessment 2018</a:t>
            </a:r>
            <a:endParaRPr lang="en-US" dirty="0">
              <a:solidFill>
                <a:schemeClr val="bg1">
                  <a:lumMod val="65000"/>
                </a:schemeClr>
              </a:solidFill>
            </a:endParaRPr>
          </a:p>
        </p:txBody>
      </p:sp>
      <p:pic>
        <p:nvPicPr>
          <p:cNvPr id="4" name="Picture 3"/>
          <p:cNvPicPr>
            <a:picLocks noChangeAspect="1"/>
          </p:cNvPicPr>
          <p:nvPr/>
        </p:nvPicPr>
        <p:blipFill>
          <a:blip r:embed="rId4"/>
          <a:stretch>
            <a:fillRect/>
          </a:stretch>
        </p:blipFill>
        <p:spPr>
          <a:xfrm>
            <a:off x="1736475" y="2214694"/>
            <a:ext cx="8719049" cy="3669271"/>
          </a:xfrm>
          <a:prstGeom prst="rect">
            <a:avLst/>
          </a:prstGeom>
        </p:spPr>
      </p:pic>
    </p:spTree>
    <p:extLst>
      <p:ext uri="{BB962C8B-B14F-4D97-AF65-F5344CB8AC3E}">
        <p14:creationId xmlns:p14="http://schemas.microsoft.com/office/powerpoint/2010/main" val="1911153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withEffect">
                                  <p:stCondLst>
                                    <p:cond delay="0"/>
                                  </p:stCondLst>
                                  <p:iterate type="lt">
                                    <p:tmPct val="4000"/>
                                  </p:iterate>
                                  <p:childTnLst>
                                    <p:set>
                                      <p:cBhvr override="childStyle">
                                        <p:cTn id="6" dur="500" fill="hold"/>
                                        <p:tgtEl>
                                          <p:spTgt spid="2"/>
                                        </p:tgtEl>
                                        <p:attrNameLst>
                                          <p:attrName>style.color</p:attrName>
                                        </p:attrNameLst>
                                      </p:cBhvr>
                                      <p:to>
                                        <p:clrVal>
                                          <a:srgbClr val="FF0000"/>
                                        </p:clrVal>
                                      </p:to>
                                    </p:set>
                                    <p:set>
                                      <p:cBhvr>
                                        <p:cTn id="7" dur="500" fill="hold"/>
                                        <p:tgtEl>
                                          <p:spTgt spid="2"/>
                                        </p:tgtEl>
                                        <p:attrNameLst>
                                          <p:attrName>fillcolor</p:attrName>
                                        </p:attrNameLst>
                                      </p:cBhvr>
                                      <p:to>
                                        <p:clrVal>
                                          <a:srgbClr val="FF0000"/>
                                        </p:clrVal>
                                      </p:to>
                                    </p:set>
                                    <p:set>
                                      <p:cBhvr>
                                        <p:cTn id="8" dur="500" fill="hold"/>
                                        <p:tgtEl>
                                          <p:spTgt spid="2"/>
                                        </p:tgtEl>
                                        <p:attrNameLst>
                                          <p:attrName>fill.type</p:attrName>
                                        </p:attrNameLst>
                                      </p:cBhvr>
                                      <p:to>
                                        <p:strVal val="solid"/>
                                      </p:to>
                                    </p:set>
                                  </p:childTnLst>
                                </p:cTn>
                              </p:par>
                            </p:childTnLst>
                          </p:cTn>
                        </p:par>
                        <p:par>
                          <p:cTn id="9" fill="hold">
                            <p:stCondLst>
                              <p:cond delay="2460"/>
                            </p:stCondLst>
                            <p:childTnLst>
                              <p:par>
                                <p:cTn id="10" presetID="42"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par>
                          <p:cTn id="20" fill="hold">
                            <p:stCondLst>
                              <p:cond delay="3460"/>
                            </p:stCondLst>
                            <p:childTnLst>
                              <p:par>
                                <p:cTn id="21" presetID="10" presetClass="entr" presetSubtype="0" fill="hold" grpId="1" nodeType="afterEffect">
                                  <p:stCondLst>
                                    <p:cond delay="0"/>
                                  </p:stCondLst>
                                  <p:iterate type="lt">
                                    <p:tmPct val="0"/>
                                  </p:iterate>
                                  <p:childTnLst>
                                    <p:set>
                                      <p:cBhvr>
                                        <p:cTn id="22" dur="1" fill="hold">
                                          <p:stCondLst>
                                            <p:cond delay="0"/>
                                          </p:stCondLst>
                                        </p:cTn>
                                        <p:tgtEl>
                                          <p:spTgt spid="2"/>
                                        </p:tgtEl>
                                        <p:attrNameLst>
                                          <p:attrName>style.visibility</p:attrName>
                                        </p:attrNameLst>
                                      </p:cBhvr>
                                      <p:to>
                                        <p:strVal val="visible"/>
                                      </p:to>
                                    </p:set>
                                    <p:animEffect transition="in" filter="fade">
                                      <p:cBhvr>
                                        <p:cTn id="23" dur="2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xit" presetSubtype="0" fill="hold" nodeType="with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
                                            <p:txEl>
                                              <p:pRg st="0" end="0"/>
                                            </p:txEl>
                                          </p:spTgt>
                                        </p:tgtEl>
                                      </p:cBhvr>
                                    </p:animEffect>
                                    <p:set>
                                      <p:cBhvr>
                                        <p:cTn id="34"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50" y="857250"/>
            <a:ext cx="10115550" cy="49910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889429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referRelativeResize="0">
            <a:picLocks/>
          </p:cNvPicPr>
          <p:nvPr/>
        </p:nvPicPr>
        <p:blipFill rotWithShape="1">
          <a:blip r:embed="rId3">
            <a:extLst>
              <a:ext uri="{28A0092B-C50C-407E-A947-70E740481C1C}">
                <a14:useLocalDpi xmlns:a14="http://schemas.microsoft.com/office/drawing/2010/main" val="0"/>
              </a:ext>
            </a:extLst>
          </a:blip>
          <a:srcRect l="32222" t="741" r="556" b="-741"/>
          <a:stretch/>
        </p:blipFill>
        <p:spPr>
          <a:xfrm rot="5400000">
            <a:off x="3115226" y="266700"/>
            <a:ext cx="6400800" cy="64008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4" name="Picture 3"/>
          <p:cNvPicPr>
            <a:picLocks noChangeAspect="1"/>
          </p:cNvPicPr>
          <p:nvPr/>
        </p:nvPicPr>
        <p:blipFill>
          <a:blip r:embed="rId4"/>
          <a:stretch>
            <a:fillRect/>
          </a:stretch>
        </p:blipFill>
        <p:spPr>
          <a:xfrm rot="3458765">
            <a:off x="-1745127" y="-2322068"/>
            <a:ext cx="12350446" cy="10216710"/>
          </a:xfrm>
          <a:prstGeom prst="rect">
            <a:avLst/>
          </a:prstGeom>
        </p:spPr>
      </p:pic>
    </p:spTree>
    <p:extLst>
      <p:ext uri="{BB962C8B-B14F-4D97-AF65-F5344CB8AC3E}">
        <p14:creationId xmlns:p14="http://schemas.microsoft.com/office/powerpoint/2010/main" val="366145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80">
                                          <p:stCondLst>
                                            <p:cond delay="0"/>
                                          </p:stCondLst>
                                        </p:cTn>
                                        <p:tgtEl>
                                          <p:spTgt spid="4"/>
                                        </p:tgtEl>
                                      </p:cBhvr>
                                    </p:animEffect>
                                    <p:anim calcmode="lin" valueType="num">
                                      <p:cBhvr>
                                        <p:cTn id="1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7" dur="26">
                                          <p:stCondLst>
                                            <p:cond delay="650"/>
                                          </p:stCondLst>
                                        </p:cTn>
                                        <p:tgtEl>
                                          <p:spTgt spid="4"/>
                                        </p:tgtEl>
                                      </p:cBhvr>
                                      <p:to x="100000" y="60000"/>
                                    </p:animScale>
                                    <p:animScale>
                                      <p:cBhvr>
                                        <p:cTn id="18" dur="166" decel="50000">
                                          <p:stCondLst>
                                            <p:cond delay="676"/>
                                          </p:stCondLst>
                                        </p:cTn>
                                        <p:tgtEl>
                                          <p:spTgt spid="4"/>
                                        </p:tgtEl>
                                      </p:cBhvr>
                                      <p:to x="100000" y="100000"/>
                                    </p:animScale>
                                    <p:animScale>
                                      <p:cBhvr>
                                        <p:cTn id="19" dur="26">
                                          <p:stCondLst>
                                            <p:cond delay="1312"/>
                                          </p:stCondLst>
                                        </p:cTn>
                                        <p:tgtEl>
                                          <p:spTgt spid="4"/>
                                        </p:tgtEl>
                                      </p:cBhvr>
                                      <p:to x="100000" y="80000"/>
                                    </p:animScale>
                                    <p:animScale>
                                      <p:cBhvr>
                                        <p:cTn id="20" dur="166" decel="50000">
                                          <p:stCondLst>
                                            <p:cond delay="1338"/>
                                          </p:stCondLst>
                                        </p:cTn>
                                        <p:tgtEl>
                                          <p:spTgt spid="4"/>
                                        </p:tgtEl>
                                      </p:cBhvr>
                                      <p:to x="100000" y="100000"/>
                                    </p:animScale>
                                    <p:animScale>
                                      <p:cBhvr>
                                        <p:cTn id="21" dur="26">
                                          <p:stCondLst>
                                            <p:cond delay="1642"/>
                                          </p:stCondLst>
                                        </p:cTn>
                                        <p:tgtEl>
                                          <p:spTgt spid="4"/>
                                        </p:tgtEl>
                                      </p:cBhvr>
                                      <p:to x="100000" y="90000"/>
                                    </p:animScale>
                                    <p:animScale>
                                      <p:cBhvr>
                                        <p:cTn id="22" dur="166" decel="50000">
                                          <p:stCondLst>
                                            <p:cond delay="1668"/>
                                          </p:stCondLst>
                                        </p:cTn>
                                        <p:tgtEl>
                                          <p:spTgt spid="4"/>
                                        </p:tgtEl>
                                      </p:cBhvr>
                                      <p:to x="100000" y="100000"/>
                                    </p:animScale>
                                    <p:animScale>
                                      <p:cBhvr>
                                        <p:cTn id="23" dur="26">
                                          <p:stCondLst>
                                            <p:cond delay="1808"/>
                                          </p:stCondLst>
                                        </p:cTn>
                                        <p:tgtEl>
                                          <p:spTgt spid="4"/>
                                        </p:tgtEl>
                                      </p:cBhvr>
                                      <p:to x="100000" y="95000"/>
                                    </p:animScale>
                                    <p:animScale>
                                      <p:cBhvr>
                                        <p:cTn id="24"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349240" y="15240"/>
            <a:ext cx="6858000" cy="682752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59460" y="759461"/>
            <a:ext cx="6883399" cy="536448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97129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639" y="136618"/>
            <a:ext cx="10229850" cy="65687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74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 y="124133"/>
            <a:ext cx="11849100" cy="66631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3861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1409" y="211268"/>
            <a:ext cx="5853348" cy="65287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1446" t="16006" r="4667" b="5205"/>
          <a:stretch/>
        </p:blipFill>
        <p:spPr>
          <a:xfrm>
            <a:off x="1581151" y="762000"/>
            <a:ext cx="3771900" cy="375285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r="4834"/>
          <a:stretch/>
        </p:blipFill>
        <p:spPr>
          <a:xfrm>
            <a:off x="6362700" y="495300"/>
            <a:ext cx="5829300" cy="5258534"/>
          </a:xfrm>
          <a:prstGeom prst="rect">
            <a:avLst/>
          </a:prstGeom>
        </p:spPr>
      </p:pic>
    </p:spTree>
    <p:extLst>
      <p:ext uri="{BB962C8B-B14F-4D97-AF65-F5344CB8AC3E}">
        <p14:creationId xmlns:p14="http://schemas.microsoft.com/office/powerpoint/2010/main" val="73379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nodeType="clickEffect">
                                  <p:stCondLst>
                                    <p:cond delay="0"/>
                                  </p:stCondLst>
                                  <p:childTnLst>
                                    <p:animMotion origin="layout" path="M -1.04167E-6 -2.96296E-6 L -0.28242 -0.0044 " pathEditMode="relative" rAng="0" ptsTypes="AA">
                                      <p:cBhvr>
                                        <p:cTn id="18" dur="2000" fill="hold"/>
                                        <p:tgtEl>
                                          <p:spTgt spid="2"/>
                                        </p:tgtEl>
                                        <p:attrNameLst>
                                          <p:attrName>ppt_x</p:attrName>
                                          <p:attrName>ppt_y</p:attrName>
                                        </p:attrNameLst>
                                      </p:cBhvr>
                                      <p:rCtr x="-14128" y="-231"/>
                                    </p:animMotion>
                                  </p:childTnLst>
                                </p:cTn>
                              </p:par>
                            </p:childTnLst>
                          </p:cTn>
                        </p:par>
                        <p:par>
                          <p:cTn id="19" fill="hold">
                            <p:stCondLst>
                              <p:cond delay="2000"/>
                            </p:stCondLst>
                            <p:childTnLst>
                              <p:par>
                                <p:cTn id="20" presetID="6" presetClass="entr" presetSubtype="32"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out)">
                                      <p:cBhvr>
                                        <p:cTn id="22" dur="1500"/>
                                        <p:tgtEl>
                                          <p:spTgt spid="3"/>
                                        </p:tgtEl>
                                      </p:cBhvr>
                                    </p:animEffect>
                                  </p:childTnLst>
                                </p:cTn>
                              </p:par>
                              <p:par>
                                <p:cTn id="23" presetID="9"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dissolv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99085" y="628650"/>
            <a:ext cx="6572250" cy="56007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preferRelativeResize="0">
            <a:picLocks/>
          </p:cNvPicPr>
          <p:nvPr/>
        </p:nvPicPr>
        <p:blipFill rotWithShape="1">
          <a:blip r:embed="rId4">
            <a:extLst>
              <a:ext uri="{28A0092B-C50C-407E-A947-70E740481C1C}">
                <a14:useLocalDpi xmlns:a14="http://schemas.microsoft.com/office/drawing/2010/main" val="0"/>
              </a:ext>
            </a:extLst>
          </a:blip>
          <a:srcRect l="34500" r="49667"/>
          <a:stretch/>
        </p:blipFill>
        <p:spPr>
          <a:xfrm>
            <a:off x="5787390" y="0"/>
            <a:ext cx="2194560" cy="6858000"/>
          </a:xfrm>
          <a:prstGeom prst="rect">
            <a:avLst/>
          </a:prstGeom>
        </p:spPr>
      </p:pic>
      <p:pic>
        <p:nvPicPr>
          <p:cNvPr id="5" name="Picture 4"/>
          <p:cNvPicPr preferRelativeResize="0">
            <a:picLocks/>
          </p:cNvPicPr>
          <p:nvPr/>
        </p:nvPicPr>
        <p:blipFill rotWithShape="1">
          <a:blip r:embed="rId4">
            <a:extLst>
              <a:ext uri="{28A0092B-C50C-407E-A947-70E740481C1C}">
                <a14:useLocalDpi xmlns:a14="http://schemas.microsoft.com/office/drawing/2010/main" val="0"/>
              </a:ext>
            </a:extLst>
          </a:blip>
          <a:srcRect l="50146" r="33346"/>
          <a:stretch/>
        </p:blipFill>
        <p:spPr>
          <a:xfrm>
            <a:off x="9960610" y="0"/>
            <a:ext cx="2194560" cy="6858000"/>
          </a:xfrm>
          <a:prstGeom prst="rect">
            <a:avLst/>
          </a:prstGeom>
        </p:spPr>
      </p:pic>
      <p:pic>
        <p:nvPicPr>
          <p:cNvPr id="6" name="Picture 5"/>
          <p:cNvPicPr preferRelativeResize="0">
            <a:picLocks/>
          </p:cNvPicPr>
          <p:nvPr/>
        </p:nvPicPr>
        <p:blipFill rotWithShape="1">
          <a:blip r:embed="rId4">
            <a:extLst>
              <a:ext uri="{28A0092B-C50C-407E-A947-70E740481C1C}">
                <a14:useLocalDpi xmlns:a14="http://schemas.microsoft.com/office/drawing/2010/main" val="0"/>
              </a:ext>
            </a:extLst>
          </a:blip>
          <a:srcRect l="66419" r="17877"/>
          <a:stretch/>
        </p:blipFill>
        <p:spPr>
          <a:xfrm>
            <a:off x="7936230" y="0"/>
            <a:ext cx="2194560" cy="6858000"/>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144206" y="142875"/>
            <a:ext cx="5643183" cy="65722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rotWithShape="1">
          <a:blip r:embed="rId7"/>
          <a:srcRect t="10884"/>
          <a:stretch/>
        </p:blipFill>
        <p:spPr>
          <a:xfrm>
            <a:off x="144206" y="142874"/>
            <a:ext cx="5643183" cy="65722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7944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9044" r="29984"/>
          <a:stretch/>
        </p:blipFill>
        <p:spPr>
          <a:xfrm>
            <a:off x="3570513" y="219270"/>
            <a:ext cx="2960915" cy="66387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urved Down Arrow 3"/>
          <p:cNvSpPr/>
          <p:nvPr/>
        </p:nvSpPr>
        <p:spPr>
          <a:xfrm flipH="1">
            <a:off x="4615542" y="870857"/>
            <a:ext cx="740229" cy="674915"/>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Can 4"/>
          <p:cNvSpPr/>
          <p:nvPr/>
        </p:nvSpPr>
        <p:spPr>
          <a:xfrm>
            <a:off x="4463673" y="1501168"/>
            <a:ext cx="1763486" cy="1280160"/>
          </a:xfrm>
          <a:prstGeom prst="can">
            <a:avLst/>
          </a:prstGeom>
          <a:blipFill dpi="0" rotWithShape="1">
            <a:blip r:embed="rId4">
              <a:alphaModFix amt="87000"/>
            </a:blip>
            <a:srcRect/>
            <a:tile tx="0" ty="0" sx="100000" sy="100000" flip="none" algn="tl"/>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 Arrow 5"/>
          <p:cNvSpPr/>
          <p:nvPr/>
        </p:nvSpPr>
        <p:spPr>
          <a:xfrm>
            <a:off x="2877009" y="2856304"/>
            <a:ext cx="1028035" cy="310641"/>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025268" y="1208314"/>
            <a:ext cx="4527395" cy="3785652"/>
          </a:xfrm>
          <a:prstGeom prst="rect">
            <a:avLst/>
          </a:prstGeom>
          <a:noFill/>
        </p:spPr>
        <p:txBody>
          <a:bodyPr wrap="square" rtlCol="0">
            <a:spAutoFit/>
          </a:bodyPr>
          <a:lstStyle/>
          <a:p>
            <a:pPr algn="ctr"/>
            <a:r>
              <a:rPr lang="en-US" sz="6000" b="1" dirty="0" smtClean="0">
                <a:ln w="12700">
                  <a:solidFill>
                    <a:schemeClr val="accent3">
                      <a:lumMod val="50000"/>
                    </a:schemeClr>
                  </a:solidFill>
                  <a:prstDash val="solid"/>
                </a:ln>
                <a:solidFill>
                  <a:srgbClr val="FF0000"/>
                </a:solidFill>
                <a:effectLst>
                  <a:innerShdw blurRad="177800">
                    <a:schemeClr val="accent3">
                      <a:lumMod val="50000"/>
                    </a:schemeClr>
                  </a:innerShdw>
                </a:effectLst>
              </a:rPr>
              <a:t>A</a:t>
            </a:r>
          </a:p>
          <a:p>
            <a:pPr algn="ctr"/>
            <a:r>
              <a:rPr lang="en-US" sz="6000" b="1" dirty="0" smtClean="0">
                <a:ln w="12700">
                  <a:solidFill>
                    <a:schemeClr val="accent3">
                      <a:lumMod val="50000"/>
                    </a:schemeClr>
                  </a:solidFill>
                  <a:prstDash val="solid"/>
                </a:ln>
                <a:solidFill>
                  <a:srgbClr val="FF0000"/>
                </a:solidFill>
                <a:effectLst>
                  <a:innerShdw blurRad="177800">
                    <a:schemeClr val="accent3">
                      <a:lumMod val="50000"/>
                    </a:schemeClr>
                  </a:innerShdw>
                </a:effectLst>
              </a:rPr>
              <a:t>BYPASS</a:t>
            </a:r>
          </a:p>
          <a:p>
            <a:pPr algn="ctr"/>
            <a:r>
              <a:rPr lang="en-US" sz="6000" b="1" dirty="0" smtClean="0">
                <a:ln w="12700">
                  <a:solidFill>
                    <a:schemeClr val="accent3">
                      <a:lumMod val="50000"/>
                    </a:schemeClr>
                  </a:solidFill>
                  <a:prstDash val="solid"/>
                </a:ln>
                <a:solidFill>
                  <a:srgbClr val="FF0000"/>
                </a:solidFill>
                <a:effectLst>
                  <a:innerShdw blurRad="177800">
                    <a:schemeClr val="accent3">
                      <a:lumMod val="50000"/>
                    </a:schemeClr>
                  </a:innerShdw>
                </a:effectLst>
              </a:rPr>
              <a:t>IS</a:t>
            </a:r>
          </a:p>
          <a:p>
            <a:pPr algn="ctr"/>
            <a:r>
              <a:rPr lang="en-US" sz="6000" b="1" dirty="0" smtClean="0">
                <a:ln w="12700">
                  <a:solidFill>
                    <a:schemeClr val="accent3">
                      <a:lumMod val="50000"/>
                    </a:schemeClr>
                  </a:solidFill>
                  <a:prstDash val="solid"/>
                </a:ln>
                <a:solidFill>
                  <a:srgbClr val="FF0000"/>
                </a:solidFill>
                <a:effectLst>
                  <a:innerShdw blurRad="177800">
                    <a:schemeClr val="accent3">
                      <a:lumMod val="50000"/>
                    </a:schemeClr>
                  </a:innerShdw>
                </a:effectLst>
              </a:rPr>
              <a:t>OCCURRING</a:t>
            </a:r>
            <a:endParaRPr lang="en-US" sz="6000" dirty="0">
              <a:solidFill>
                <a:srgbClr val="FF0000"/>
              </a:solidFill>
            </a:endParaRPr>
          </a:p>
        </p:txBody>
      </p:sp>
      <p:sp>
        <p:nvSpPr>
          <p:cNvPr id="3" name="Down Arrow 2"/>
          <p:cNvSpPr/>
          <p:nvPr/>
        </p:nvSpPr>
        <p:spPr>
          <a:xfrm>
            <a:off x="5791202" y="130634"/>
            <a:ext cx="348873" cy="7946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669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righ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7" dur="500"/>
                                        <p:tgtEl>
                                          <p:spTgt spid="7">
                                            <p:txEl>
                                              <p:pRg st="0" end="0"/>
                                            </p:txEl>
                                          </p:spTgt>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randombar(horizontal)">
                                      <p:cBhvr>
                                        <p:cTn id="30" dur="500"/>
                                        <p:tgtEl>
                                          <p:spTgt spid="7">
                                            <p:txEl>
                                              <p:pRg st="1" end="1"/>
                                            </p:txEl>
                                          </p:spTgt>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3" dur="500"/>
                                        <p:tgtEl>
                                          <p:spTgt spid="7">
                                            <p:txEl>
                                              <p:pRg st="2" end="2"/>
                                            </p:txEl>
                                          </p:spTgt>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7">
                                            <p:txEl>
                                              <p:pRg st="3" end="3"/>
                                            </p:txEl>
                                          </p:spTgt>
                                        </p:tgtEl>
                                        <p:attrNameLst>
                                          <p:attrName>style.visibility</p:attrName>
                                        </p:attrNameLst>
                                      </p:cBhvr>
                                      <p:to>
                                        <p:strVal val="visible"/>
                                      </p:to>
                                    </p:set>
                                    <p:animEffect transition="in" filter="randombar(horizontal)">
                                      <p:cBhvr>
                                        <p:cTn id="36"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build="allAtOnce"/>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50" y="514350"/>
            <a:ext cx="7498080" cy="56235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819" y="514350"/>
            <a:ext cx="7498080" cy="56235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preferRelativeResize="0">
            <a:picLocks/>
          </p:cNvPicPr>
          <p:nvPr/>
        </p:nvPicPr>
        <p:blipFill rotWithShape="1">
          <a:blip r:embed="rId5">
            <a:extLst>
              <a:ext uri="{28A0092B-C50C-407E-A947-70E740481C1C}">
                <a14:useLocalDpi xmlns:a14="http://schemas.microsoft.com/office/drawing/2010/main" val="0"/>
              </a:ext>
            </a:extLst>
          </a:blip>
          <a:srcRect l="3270" t="5000" r="81629"/>
          <a:stretch/>
        </p:blipFill>
        <p:spPr>
          <a:xfrm>
            <a:off x="7694930" y="342900"/>
            <a:ext cx="2194560" cy="6515100"/>
          </a:xfrm>
          <a:prstGeom prst="rect">
            <a:avLst/>
          </a:prstGeom>
        </p:spPr>
      </p:pic>
      <p:pic>
        <p:nvPicPr>
          <p:cNvPr id="6" name="Picture 5"/>
          <p:cNvPicPr preferRelativeResize="0">
            <a:picLocks/>
          </p:cNvPicPr>
          <p:nvPr/>
        </p:nvPicPr>
        <p:blipFill rotWithShape="1">
          <a:blip r:embed="rId5">
            <a:extLst>
              <a:ext uri="{28A0092B-C50C-407E-A947-70E740481C1C}">
                <a14:useLocalDpi xmlns:a14="http://schemas.microsoft.com/office/drawing/2010/main" val="0"/>
              </a:ext>
            </a:extLst>
          </a:blip>
          <a:srcRect l="18682" t="4722" r="65593"/>
          <a:stretch/>
        </p:blipFill>
        <p:spPr>
          <a:xfrm>
            <a:off x="9906001" y="323850"/>
            <a:ext cx="2194560" cy="6534150"/>
          </a:xfrm>
          <a:prstGeom prst="rect">
            <a:avLst/>
          </a:prstGeom>
        </p:spPr>
      </p:pic>
    </p:spTree>
    <p:extLst>
      <p:ext uri="{BB962C8B-B14F-4D97-AF65-F5344CB8AC3E}">
        <p14:creationId xmlns:p14="http://schemas.microsoft.com/office/powerpoint/2010/main" val="210105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nodeType="clickEffect">
                                  <p:stCondLst>
                                    <p:cond delay="500"/>
                                  </p:stCondLst>
                                  <p:childTnLst>
                                    <p:animEffect transition="out" filter="circle(out)">
                                      <p:cBhvr>
                                        <p:cTn id="18" dur="2000"/>
                                        <p:tgtEl>
                                          <p:spTgt spid="3"/>
                                        </p:tgtEl>
                                      </p:cBhvr>
                                    </p:animEffect>
                                    <p:set>
                                      <p:cBhvr>
                                        <p:cTn id="19" dur="1" fill="hold">
                                          <p:stCondLst>
                                            <p:cond delay="1999"/>
                                          </p:stCondLst>
                                        </p:cTn>
                                        <p:tgtEl>
                                          <p:spTgt spid="3"/>
                                        </p:tgtEl>
                                        <p:attrNameLst>
                                          <p:attrName>style.visibility</p:attrName>
                                        </p:attrNameLst>
                                      </p:cBhvr>
                                      <p:to>
                                        <p:strVal val="hidden"/>
                                      </p:to>
                                    </p:set>
                                  </p:childTnLst>
                                </p:cTn>
                              </p:par>
                              <p:par>
                                <p:cTn id="20" presetID="6" presetClass="entr" presetSubtype="32" fill="hold" nodeType="withEffect">
                                  <p:stCondLst>
                                    <p:cond delay="500"/>
                                  </p:stCondLst>
                                  <p:childTnLst>
                                    <p:set>
                                      <p:cBhvr>
                                        <p:cTn id="21" dur="1" fill="hold">
                                          <p:stCondLst>
                                            <p:cond delay="0"/>
                                          </p:stCondLst>
                                        </p:cTn>
                                        <p:tgtEl>
                                          <p:spTgt spid="4"/>
                                        </p:tgtEl>
                                        <p:attrNameLst>
                                          <p:attrName>style.visibility</p:attrName>
                                        </p:attrNameLst>
                                      </p:cBhvr>
                                      <p:to>
                                        <p:strVal val="visible"/>
                                      </p:to>
                                    </p:set>
                                    <p:animEffect transition="in" filter="circle(out)">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6" presetClass="exit" presetSubtype="32" fill="hold" nodeType="withEffect">
                                  <p:stCondLst>
                                    <p:cond delay="0"/>
                                  </p:stCondLst>
                                  <p:childTnLst>
                                    <p:animEffect transition="out" filter="circle(out)">
                                      <p:cBhvr>
                                        <p:cTn id="31" dur="2000"/>
                                        <p:tgtEl>
                                          <p:spTgt spid="4"/>
                                        </p:tgtEl>
                                      </p:cBhvr>
                                    </p:animEffect>
                                    <p:set>
                                      <p:cBhvr>
                                        <p:cTn id="32" dur="1" fill="hold">
                                          <p:stCondLst>
                                            <p:cond delay="1999"/>
                                          </p:stCondLst>
                                        </p:cTn>
                                        <p:tgtEl>
                                          <p:spTgt spid="4"/>
                                        </p:tgtEl>
                                        <p:attrNameLst>
                                          <p:attrName>style.visibility</p:attrName>
                                        </p:attrNameLst>
                                      </p:cBhvr>
                                      <p:to>
                                        <p:strVal val="hidden"/>
                                      </p:to>
                                    </p:set>
                                  </p:childTnLst>
                                </p:cTn>
                              </p:par>
                              <p:par>
                                <p:cTn id="33" presetID="6" presetClass="entr" presetSubtype="32"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circle(out)">
                                      <p:cBhvr>
                                        <p:cTn id="35" dur="2000"/>
                                        <p:tgtEl>
                                          <p:spTgt spid="3"/>
                                        </p:tgtEl>
                                      </p:cBhvr>
                                    </p:animEffect>
                                  </p:childTnLst>
                                </p:cTn>
                              </p:par>
                              <p:par>
                                <p:cTn id="36" presetID="42"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anim calcmode="lin" valueType="num">
                                      <p:cBhvr>
                                        <p:cTn id="39" dur="1000" fill="hold"/>
                                        <p:tgtEl>
                                          <p:spTgt spid="6"/>
                                        </p:tgtEl>
                                        <p:attrNameLst>
                                          <p:attrName>ppt_x</p:attrName>
                                        </p:attrNameLst>
                                      </p:cBhvr>
                                      <p:tavLst>
                                        <p:tav tm="0">
                                          <p:val>
                                            <p:strVal val="#ppt_x"/>
                                          </p:val>
                                        </p:tav>
                                        <p:tav tm="100000">
                                          <p:val>
                                            <p:strVal val="#ppt_x"/>
                                          </p:val>
                                        </p:tav>
                                      </p:tavLst>
                                    </p:anim>
                                    <p:anim calcmode="lin" valueType="num">
                                      <p:cBhvr>
                                        <p:cTn id="4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6570" y="837833"/>
            <a:ext cx="6125430" cy="5258534"/>
          </a:xfrm>
          <a:prstGeom prst="rect">
            <a:avLst/>
          </a:prstGeom>
        </p:spPr>
      </p:pic>
      <p:pic>
        <p:nvPicPr>
          <p:cNvPr id="4" name="Picture 3"/>
          <p:cNvPicPr>
            <a:picLocks noChangeAspect="1"/>
          </p:cNvPicPr>
          <p:nvPr/>
        </p:nvPicPr>
        <p:blipFill>
          <a:blip r:embed="rId4"/>
          <a:stretch>
            <a:fillRect/>
          </a:stretch>
        </p:blipFill>
        <p:spPr>
          <a:xfrm>
            <a:off x="203200" y="169068"/>
            <a:ext cx="5877170" cy="64552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5"/>
          <a:stretch>
            <a:fillRect/>
          </a:stretch>
        </p:blipFill>
        <p:spPr>
          <a:xfrm>
            <a:off x="967313" y="1752233"/>
            <a:ext cx="10226113" cy="28970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4279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par>
                                <p:cTn id="23" presetID="1" presetClass="exit" presetSubtype="0" fill="hold" nodeType="withEffect">
                                  <p:stCondLst>
                                    <p:cond delay="0"/>
                                  </p:stCondLst>
                                  <p:childTnLst>
                                    <p:set>
                                      <p:cBhvr>
                                        <p:cTn id="24" dur="1" fill="hold">
                                          <p:stCondLst>
                                            <p:cond delay="0"/>
                                          </p:stCondLst>
                                        </p:cTn>
                                        <p:tgtEl>
                                          <p:spTgt spid="4"/>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 of Mercury in the environment</a:t>
            </a:r>
            <a:endParaRPr lang="en-US" dirty="0"/>
          </a:p>
        </p:txBody>
      </p:sp>
      <p:sp>
        <p:nvSpPr>
          <p:cNvPr id="3" name="Content Placeholder 2"/>
          <p:cNvSpPr>
            <a:spLocks noGrp="1"/>
          </p:cNvSpPr>
          <p:nvPr>
            <p:ph sz="quarter" idx="13"/>
          </p:nvPr>
        </p:nvSpPr>
        <p:spPr/>
        <p:txBody>
          <a:bodyPr>
            <a:noAutofit/>
          </a:bodyPr>
          <a:lstStyle/>
          <a:p>
            <a:r>
              <a:rPr lang="en-US" sz="2400" dirty="0" smtClean="0"/>
              <a:t>Releases from Natural Sources</a:t>
            </a:r>
          </a:p>
          <a:p>
            <a:pPr lvl="1"/>
            <a:r>
              <a:rPr lang="en-US" sz="2400" cap="none" dirty="0" smtClean="0"/>
              <a:t>Volcanic eruptions</a:t>
            </a:r>
          </a:p>
          <a:p>
            <a:pPr lvl="1"/>
            <a:r>
              <a:rPr lang="en-US" sz="2400" cap="none" dirty="0" smtClean="0"/>
              <a:t>Weathering of geologic deposits</a:t>
            </a:r>
          </a:p>
          <a:p>
            <a:pPr lvl="1"/>
            <a:r>
              <a:rPr lang="en-US" sz="2400" cap="none" dirty="0" smtClean="0"/>
              <a:t>Evaporation of ocean water</a:t>
            </a:r>
            <a:endParaRPr lang="en-US" sz="2400" cap="none" dirty="0"/>
          </a:p>
        </p:txBody>
      </p:sp>
      <p:sp>
        <p:nvSpPr>
          <p:cNvPr id="4" name="Content Placeholder 3"/>
          <p:cNvSpPr>
            <a:spLocks noGrp="1"/>
          </p:cNvSpPr>
          <p:nvPr>
            <p:ph sz="quarter" idx="14"/>
          </p:nvPr>
        </p:nvSpPr>
        <p:spPr/>
        <p:txBody>
          <a:bodyPr>
            <a:normAutofit/>
          </a:bodyPr>
          <a:lstStyle/>
          <a:p>
            <a:r>
              <a:rPr lang="en-US" sz="2400" dirty="0" smtClean="0"/>
              <a:t>Releases from Human Activities</a:t>
            </a:r>
          </a:p>
          <a:p>
            <a:pPr lvl="1"/>
            <a:r>
              <a:rPr lang="en-US" sz="2400" cap="none" dirty="0" smtClean="0"/>
              <a:t>Mining operations</a:t>
            </a:r>
          </a:p>
          <a:p>
            <a:pPr lvl="1"/>
            <a:r>
              <a:rPr lang="en-US" sz="2400" cap="none" dirty="0" smtClean="0"/>
              <a:t>Coal combustion</a:t>
            </a:r>
          </a:p>
          <a:p>
            <a:pPr lvl="1"/>
            <a:r>
              <a:rPr lang="en-US" sz="2400" cap="none" dirty="0" smtClean="0"/>
              <a:t>Waste incineration</a:t>
            </a:r>
          </a:p>
          <a:p>
            <a:pPr lvl="1"/>
            <a:r>
              <a:rPr lang="en-US" sz="2400" cap="none" dirty="0" smtClean="0"/>
              <a:t>Industrial &amp; Commercial uses</a:t>
            </a:r>
          </a:p>
        </p:txBody>
      </p:sp>
    </p:spTree>
    <p:extLst>
      <p:ext uri="{BB962C8B-B14F-4D97-AF65-F5344CB8AC3E}">
        <p14:creationId xmlns:p14="http://schemas.microsoft.com/office/powerpoint/2010/main" val="154150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anim calcmode="lin" valueType="num">
                                      <p:cBhvr>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42" presetClass="entr" presetSubtype="0" fill="hold" nodeType="after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animEffect transition="in" filter="fade">
                                      <p:cBhvr>
                                        <p:cTn id="39" dur="1000"/>
                                        <p:tgtEl>
                                          <p:spTgt spid="4">
                                            <p:txEl>
                                              <p:pRg st="1" end="1"/>
                                            </p:txEl>
                                          </p:spTgt>
                                        </p:tgtEl>
                                      </p:cBhvr>
                                    </p:animEffect>
                                    <p:anim calcmode="lin" valueType="num">
                                      <p:cBhvr>
                                        <p:cTn id="4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42" presetClass="entr" presetSubtype="0" fill="hold" nodeType="after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animEffect transition="in" filter="fade">
                                      <p:cBhvr>
                                        <p:cTn id="45" dur="1000"/>
                                        <p:tgtEl>
                                          <p:spTgt spid="4">
                                            <p:txEl>
                                              <p:pRg st="2" end="2"/>
                                            </p:txEl>
                                          </p:spTgt>
                                        </p:tgtEl>
                                      </p:cBhvr>
                                    </p:animEffect>
                                    <p:anim calcmode="lin" valueType="num">
                                      <p:cBhvr>
                                        <p:cTn id="4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48" fill="hold">
                            <p:stCondLst>
                              <p:cond delay="2000"/>
                            </p:stCondLst>
                            <p:childTnLst>
                              <p:par>
                                <p:cTn id="49" presetID="42" presetClass="entr" presetSubtype="0" fill="hold" nodeType="afterEffect">
                                  <p:stCondLst>
                                    <p:cond delay="0"/>
                                  </p:stCondLst>
                                  <p:childTnLst>
                                    <p:set>
                                      <p:cBhvr>
                                        <p:cTn id="50" dur="1" fill="hold">
                                          <p:stCondLst>
                                            <p:cond delay="0"/>
                                          </p:stCondLst>
                                        </p:cTn>
                                        <p:tgtEl>
                                          <p:spTgt spid="4">
                                            <p:txEl>
                                              <p:pRg st="3" end="3"/>
                                            </p:txEl>
                                          </p:spTgt>
                                        </p:tgtEl>
                                        <p:attrNameLst>
                                          <p:attrName>style.visibility</p:attrName>
                                        </p:attrNameLst>
                                      </p:cBhvr>
                                      <p:to>
                                        <p:strVal val="visible"/>
                                      </p:to>
                                    </p:set>
                                    <p:animEffect transition="in" filter="fade">
                                      <p:cBhvr>
                                        <p:cTn id="51" dur="1000"/>
                                        <p:tgtEl>
                                          <p:spTgt spid="4">
                                            <p:txEl>
                                              <p:pRg st="3" end="3"/>
                                            </p:txEl>
                                          </p:spTgt>
                                        </p:tgtEl>
                                      </p:cBhvr>
                                    </p:animEffect>
                                    <p:anim calcmode="lin" valueType="num">
                                      <p:cBhvr>
                                        <p:cTn id="5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5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54" fill="hold">
                            <p:stCondLst>
                              <p:cond delay="3000"/>
                            </p:stCondLst>
                            <p:childTnLst>
                              <p:par>
                                <p:cTn id="55" presetID="42" presetClass="entr" presetSubtype="0" fill="hold" nodeType="afterEffect">
                                  <p:stCondLst>
                                    <p:cond delay="0"/>
                                  </p:stCondLst>
                                  <p:childTnLst>
                                    <p:set>
                                      <p:cBhvr>
                                        <p:cTn id="56" dur="1" fill="hold">
                                          <p:stCondLst>
                                            <p:cond delay="0"/>
                                          </p:stCondLst>
                                        </p:cTn>
                                        <p:tgtEl>
                                          <p:spTgt spid="4">
                                            <p:txEl>
                                              <p:pRg st="4" end="4"/>
                                            </p:txEl>
                                          </p:spTgt>
                                        </p:tgtEl>
                                        <p:attrNameLst>
                                          <p:attrName>style.visibility</p:attrName>
                                        </p:attrNameLst>
                                      </p:cBhvr>
                                      <p:to>
                                        <p:strVal val="visible"/>
                                      </p:to>
                                    </p:set>
                                    <p:animEffect transition="in" filter="fade">
                                      <p:cBhvr>
                                        <p:cTn id="57" dur="1000"/>
                                        <p:tgtEl>
                                          <p:spTgt spid="4">
                                            <p:txEl>
                                              <p:pRg st="4" end="4"/>
                                            </p:txEl>
                                          </p:spTgt>
                                        </p:tgtEl>
                                      </p:cBhvr>
                                    </p:animEffect>
                                    <p:anim calcmode="lin" valueType="num">
                                      <p:cBhvr>
                                        <p:cTn id="5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5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3775" y="618517"/>
            <a:ext cx="4324975" cy="1596177"/>
          </a:xfrm>
        </p:spPr>
        <p:txBody>
          <a:bodyPr/>
          <a:lstStyle/>
          <a:p>
            <a:r>
              <a:rPr lang="en-US" dirty="0" smtClean="0"/>
              <a:t>Self Inspections</a:t>
            </a:r>
            <a:endParaRPr lang="en-US" dirty="0"/>
          </a:p>
        </p:txBody>
      </p:sp>
      <p:sp>
        <p:nvSpPr>
          <p:cNvPr id="8" name="Text Placeholder 7"/>
          <p:cNvSpPr>
            <a:spLocks noGrp="1"/>
          </p:cNvSpPr>
          <p:nvPr>
            <p:ph type="body" sz="half" idx="4294967295"/>
          </p:nvPr>
        </p:nvSpPr>
        <p:spPr>
          <a:xfrm>
            <a:off x="914400" y="2266737"/>
            <a:ext cx="4324350" cy="4287706"/>
          </a:xfrm>
        </p:spPr>
        <p:txBody>
          <a:bodyPr>
            <a:normAutofit/>
          </a:bodyPr>
          <a:lstStyle/>
          <a:p>
            <a:pPr algn="l"/>
            <a:r>
              <a:rPr lang="en-US" sz="2800" cap="none" dirty="0" smtClean="0"/>
              <a:t>Solmetex, </a:t>
            </a:r>
            <a:r>
              <a:rPr lang="en-US" sz="2800" cap="none" dirty="0" err="1" smtClean="0"/>
              <a:t>Apavia</a:t>
            </a:r>
            <a:r>
              <a:rPr lang="en-US" sz="2800" cap="none" dirty="0" smtClean="0"/>
              <a:t> and Acadia recommend weekly inspections of their Amalgam Separators. </a:t>
            </a:r>
          </a:p>
          <a:p>
            <a:pPr algn="l"/>
            <a:r>
              <a:rPr lang="en-US" sz="2800" cap="none" dirty="0" err="1" smtClean="0"/>
              <a:t>Metasys</a:t>
            </a:r>
            <a:r>
              <a:rPr lang="en-US" sz="2800" cap="none" dirty="0" smtClean="0"/>
              <a:t> Eco II recommends monthly inspections.</a:t>
            </a:r>
          </a:p>
        </p:txBody>
      </p:sp>
      <p:pic>
        <p:nvPicPr>
          <p:cNvPr id="3" name="Picture 2"/>
          <p:cNvPicPr>
            <a:picLocks noChangeAspect="1"/>
          </p:cNvPicPr>
          <p:nvPr/>
        </p:nvPicPr>
        <p:blipFill>
          <a:blip r:embed="rId3"/>
          <a:stretch>
            <a:fillRect/>
          </a:stretch>
        </p:blipFill>
        <p:spPr>
          <a:xfrm>
            <a:off x="5636599" y="152399"/>
            <a:ext cx="5053819" cy="65745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8750" y="670560"/>
            <a:ext cx="6709220" cy="54660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1698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6" presetClass="entr" presetSubtype="32"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2000"/>
                                        <p:tgtEl>
                                          <p:spTgt spid="4"/>
                                        </p:tgtEl>
                                      </p:cBhvr>
                                    </p:animEffect>
                                  </p:childTnLst>
                                </p:cTn>
                              </p:par>
                            </p:childTnLst>
                          </p:cTn>
                        </p:par>
                        <p:par>
                          <p:cTn id="13" fill="hold">
                            <p:stCondLst>
                              <p:cond delay="2000"/>
                            </p:stCondLst>
                            <p:childTnLst>
                              <p:par>
                                <p:cTn id="14" presetID="42" presetClass="entr" presetSubtype="0" fill="hold" grpId="0" nodeType="after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fade">
                                      <p:cBhvr>
                                        <p:cTn id="16" dur="1000"/>
                                        <p:tgtEl>
                                          <p:spTgt spid="8">
                                            <p:txEl>
                                              <p:pRg st="1" end="1"/>
                                            </p:txEl>
                                          </p:spTgt>
                                        </p:tgtEl>
                                      </p:cBhvr>
                                    </p:animEffect>
                                    <p:anim calcmode="lin" valueType="num">
                                      <p:cBhvr>
                                        <p:cTn id="17"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42"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3775" y="618517"/>
            <a:ext cx="10364451" cy="638783"/>
          </a:xfrm>
        </p:spPr>
        <p:txBody>
          <a:bodyPr>
            <a:normAutofit/>
          </a:bodyPr>
          <a:lstStyle/>
          <a:p>
            <a:r>
              <a:rPr lang="en-US" dirty="0" smtClean="0"/>
              <a:t>Best management practice requirements</a:t>
            </a:r>
            <a:endParaRPr lang="en-US" dirty="0"/>
          </a:p>
        </p:txBody>
      </p:sp>
      <p:sp>
        <p:nvSpPr>
          <p:cNvPr id="13" name="Content Placeholder 12"/>
          <p:cNvSpPr>
            <a:spLocks noGrp="1"/>
          </p:cNvSpPr>
          <p:nvPr>
            <p:ph sz="quarter" idx="13"/>
          </p:nvPr>
        </p:nvSpPr>
        <p:spPr>
          <a:xfrm>
            <a:off x="419100" y="1638299"/>
            <a:ext cx="4010660" cy="4835619"/>
          </a:xfrm>
        </p:spPr>
        <p:txBody>
          <a:bodyPr>
            <a:noAutofit/>
          </a:bodyPr>
          <a:lstStyle/>
          <a:p>
            <a:pPr lvl="0"/>
            <a:r>
              <a:rPr lang="en-US" sz="2800" cap="none" dirty="0" smtClean="0"/>
              <a:t>Waste amalgam from chair side traps, screens, vacuum pump filters, dental tools, cuspidors or collection devices are NOT discharged to the POTW</a:t>
            </a:r>
          </a:p>
        </p:txBody>
      </p:sp>
      <p:pic>
        <p:nvPicPr>
          <p:cNvPr id="5" name="Picture 4"/>
          <p:cNvPicPr>
            <a:picLocks noChangeAspect="1"/>
          </p:cNvPicPr>
          <p:nvPr/>
        </p:nvPicPr>
        <p:blipFill rotWithShape="1">
          <a:blip r:embed="rId3">
            <a:clrChange>
              <a:clrFrom>
                <a:srgbClr val="FFFFFF"/>
              </a:clrFrom>
              <a:clrTo>
                <a:srgbClr val="FFFFFF">
                  <a:alpha val="0"/>
                </a:srgbClr>
              </a:clrTo>
            </a:clrChange>
          </a:blip>
          <a:srcRect t="-1" b="29352"/>
          <a:stretch/>
        </p:blipFill>
        <p:spPr>
          <a:xfrm>
            <a:off x="5039360" y="1253490"/>
            <a:ext cx="6645266" cy="5572456"/>
          </a:xfrm>
          <a:prstGeom prst="rect">
            <a:avLst/>
          </a:prstGeom>
        </p:spPr>
      </p:pic>
    </p:spTree>
    <p:extLst>
      <p:ext uri="{BB962C8B-B14F-4D97-AF65-F5344CB8AC3E}">
        <p14:creationId xmlns:p14="http://schemas.microsoft.com/office/powerpoint/2010/main" val="328732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3775" y="618517"/>
            <a:ext cx="10364451" cy="638783"/>
          </a:xfrm>
        </p:spPr>
        <p:txBody>
          <a:bodyPr>
            <a:normAutofit/>
          </a:bodyPr>
          <a:lstStyle/>
          <a:p>
            <a:r>
              <a:rPr lang="en-US" dirty="0" smtClean="0"/>
              <a:t>Best management practice requirements</a:t>
            </a:r>
            <a:endParaRPr lang="en-US" dirty="0"/>
          </a:p>
        </p:txBody>
      </p:sp>
      <p:sp>
        <p:nvSpPr>
          <p:cNvPr id="13" name="Content Placeholder 12"/>
          <p:cNvSpPr>
            <a:spLocks noGrp="1"/>
          </p:cNvSpPr>
          <p:nvPr>
            <p:ph sz="quarter" idx="13"/>
          </p:nvPr>
        </p:nvSpPr>
        <p:spPr>
          <a:xfrm>
            <a:off x="419100" y="1638300"/>
            <a:ext cx="6062980" cy="2456326"/>
          </a:xfrm>
        </p:spPr>
        <p:txBody>
          <a:bodyPr>
            <a:noAutofit/>
          </a:bodyPr>
          <a:lstStyle/>
          <a:p>
            <a:pPr lvl="0"/>
            <a:r>
              <a:rPr lang="en-US" sz="2800" cap="none" dirty="0" smtClean="0"/>
              <a:t>No oxidizing or acidic line cleaners (bleach, chlorine, iodine, peroxide) </a:t>
            </a:r>
          </a:p>
          <a:p>
            <a:pPr lvl="0"/>
            <a:r>
              <a:rPr lang="en-US" sz="2800" cap="none" dirty="0" smtClean="0"/>
              <a:t>No line cleaners with a pH that is         &lt; 6.0 or &gt; 8.0</a:t>
            </a:r>
            <a:endParaRPr lang="en-US" sz="2800" cap="none" dirty="0"/>
          </a:p>
        </p:txBody>
      </p:sp>
      <p:pic>
        <p:nvPicPr>
          <p:cNvPr id="5" name="Picture 4"/>
          <p:cNvPicPr>
            <a:picLocks noChangeAspect="1"/>
          </p:cNvPicPr>
          <p:nvPr/>
        </p:nvPicPr>
        <p:blipFill>
          <a:blip r:embed="rId3"/>
          <a:stretch>
            <a:fillRect/>
          </a:stretch>
        </p:blipFill>
        <p:spPr>
          <a:xfrm>
            <a:off x="2959484" y="4094626"/>
            <a:ext cx="1976668" cy="25317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4"/>
          <a:stretch>
            <a:fillRect/>
          </a:stretch>
        </p:blipFill>
        <p:spPr>
          <a:xfrm>
            <a:off x="8903084" y="3863749"/>
            <a:ext cx="2953162" cy="27626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5"/>
          <a:stretch>
            <a:fillRect/>
          </a:stretch>
        </p:blipFill>
        <p:spPr>
          <a:xfrm>
            <a:off x="7066757" y="4094626"/>
            <a:ext cx="1476581" cy="25530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6"/>
          <a:stretch>
            <a:fillRect/>
          </a:stretch>
        </p:blipFill>
        <p:spPr>
          <a:xfrm>
            <a:off x="5206170" y="3876675"/>
            <a:ext cx="1692554" cy="27696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7"/>
          <a:stretch>
            <a:fillRect/>
          </a:stretch>
        </p:blipFill>
        <p:spPr>
          <a:xfrm>
            <a:off x="270989" y="4376594"/>
            <a:ext cx="2596481" cy="22497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a:blip r:embed="rId8"/>
          <a:stretch>
            <a:fillRect/>
          </a:stretch>
        </p:blipFill>
        <p:spPr>
          <a:xfrm>
            <a:off x="9880370" y="1208754"/>
            <a:ext cx="1996458" cy="25257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9"/>
          <a:stretch>
            <a:fillRect/>
          </a:stretch>
        </p:blipFill>
        <p:spPr>
          <a:xfrm>
            <a:off x="7066757" y="1257300"/>
            <a:ext cx="2461777" cy="24286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xtBox 13"/>
          <p:cNvSpPr txBox="1"/>
          <p:nvPr/>
        </p:nvSpPr>
        <p:spPr>
          <a:xfrm>
            <a:off x="10199234" y="1941918"/>
            <a:ext cx="1078992" cy="1077218"/>
          </a:xfrm>
          <a:prstGeom prst="rect">
            <a:avLst/>
          </a:prstGeom>
          <a:noFill/>
        </p:spPr>
        <p:txBody>
          <a:bodyPr wrap="square" rtlCol="0">
            <a:spAutoFit/>
          </a:bodyPr>
          <a:lstStyle/>
          <a:p>
            <a:pPr algn="ctr"/>
            <a:r>
              <a:rPr lang="en-US" sz="3200" b="1" dirty="0" smtClean="0">
                <a:solidFill>
                  <a:srgbClr val="FF0000"/>
                </a:solidFill>
              </a:rPr>
              <a:t>pH 10</a:t>
            </a:r>
          </a:p>
        </p:txBody>
      </p:sp>
      <p:sp>
        <p:nvSpPr>
          <p:cNvPr id="15" name="TextBox 14"/>
          <p:cNvSpPr txBox="1"/>
          <p:nvPr/>
        </p:nvSpPr>
        <p:spPr>
          <a:xfrm>
            <a:off x="7258470" y="4489704"/>
            <a:ext cx="1198018" cy="1077218"/>
          </a:xfrm>
          <a:prstGeom prst="rect">
            <a:avLst/>
          </a:prstGeom>
          <a:noFill/>
        </p:spPr>
        <p:txBody>
          <a:bodyPr wrap="square" rtlCol="0">
            <a:spAutoFit/>
          </a:bodyPr>
          <a:lstStyle/>
          <a:p>
            <a:pPr algn="ctr"/>
            <a:r>
              <a:rPr lang="en-US" sz="3200" b="1" dirty="0" smtClean="0">
                <a:solidFill>
                  <a:srgbClr val="FF0000"/>
                </a:solidFill>
              </a:rPr>
              <a:t>pH 12.4</a:t>
            </a:r>
            <a:endParaRPr lang="en-US" sz="3200" b="1" dirty="0">
              <a:solidFill>
                <a:srgbClr val="FF0000"/>
              </a:solidFill>
            </a:endParaRPr>
          </a:p>
        </p:txBody>
      </p:sp>
    </p:spTree>
    <p:extLst>
      <p:ext uri="{BB962C8B-B14F-4D97-AF65-F5344CB8AC3E}">
        <p14:creationId xmlns:p14="http://schemas.microsoft.com/office/powerpoint/2010/main" val="308559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1000"/>
                                        <p:tgtEl>
                                          <p:spTgt spid="13">
                                            <p:txEl>
                                              <p:pRg st="1" end="1"/>
                                            </p:txEl>
                                          </p:spTgt>
                                        </p:tgtEl>
                                      </p:cBhvr>
                                    </p:animEffect>
                                    <p:anim calcmode="lin" valueType="num">
                                      <p:cBhvr>
                                        <p:cTn id="1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750"/>
                                        <p:tgtEl>
                                          <p:spTgt spid="11"/>
                                        </p:tgtEl>
                                      </p:cBhvr>
                                    </p:animEffect>
                                  </p:childTnLst>
                                </p:cTn>
                              </p:par>
                            </p:childTnLst>
                          </p:cTn>
                        </p:par>
                        <p:par>
                          <p:cTn id="21" fill="hold">
                            <p:stCondLst>
                              <p:cond delay="1750"/>
                            </p:stCondLst>
                            <p:childTnLst>
                              <p:par>
                                <p:cTn id="22" presetID="22" presetClass="entr" presetSubtype="8"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750"/>
                                        <p:tgtEl>
                                          <p:spTgt spid="10"/>
                                        </p:tgtEl>
                                      </p:cBhvr>
                                    </p:animEffect>
                                  </p:childTnLst>
                                </p:cTn>
                              </p:par>
                            </p:childTnLst>
                          </p:cTn>
                        </p:par>
                        <p:par>
                          <p:cTn id="25" fill="hold">
                            <p:stCondLst>
                              <p:cond delay="2500"/>
                            </p:stCondLst>
                            <p:childTnLst>
                              <p:par>
                                <p:cTn id="26" presetID="22" presetClass="entr" presetSubtype="8"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750"/>
                                        <p:tgtEl>
                                          <p:spTgt spid="6"/>
                                        </p:tgtEl>
                                      </p:cBhvr>
                                    </p:animEffect>
                                  </p:childTnLst>
                                </p:cTn>
                              </p:par>
                            </p:childTnLst>
                          </p:cTn>
                        </p:par>
                        <p:par>
                          <p:cTn id="29" fill="hold">
                            <p:stCondLst>
                              <p:cond delay="3250"/>
                            </p:stCondLst>
                            <p:childTnLst>
                              <p:par>
                                <p:cTn id="30" presetID="22" presetClass="entr" presetSubtype="8"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750"/>
                                        <p:tgtEl>
                                          <p:spTgt spid="7"/>
                                        </p:tgtEl>
                                      </p:cBhvr>
                                    </p:animEffect>
                                  </p:childTnLst>
                                </p:cTn>
                              </p:par>
                            </p:childTnLst>
                          </p:cTn>
                        </p:par>
                        <p:par>
                          <p:cTn id="33" fill="hold">
                            <p:stCondLst>
                              <p:cond delay="4000"/>
                            </p:stCondLst>
                            <p:childTnLst>
                              <p:par>
                                <p:cTn id="34" presetID="22" presetClass="entr" presetSubtype="8"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750"/>
                                        <p:tgtEl>
                                          <p:spTgt spid="8"/>
                                        </p:tgtEl>
                                      </p:cBhvr>
                                    </p:animEffect>
                                  </p:childTnLst>
                                </p:cTn>
                              </p:par>
                            </p:childTnLst>
                          </p:cTn>
                        </p:par>
                        <p:par>
                          <p:cTn id="37" fill="hold">
                            <p:stCondLst>
                              <p:cond delay="4750"/>
                            </p:stCondLst>
                            <p:childTnLst>
                              <p:par>
                                <p:cTn id="38" presetID="22" presetClass="entr" presetSubtype="8"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750"/>
                                        <p:tgtEl>
                                          <p:spTgt spid="5"/>
                                        </p:tgtEl>
                                      </p:cBhvr>
                                    </p:animEffect>
                                  </p:childTnLst>
                                </p:cTn>
                              </p:par>
                            </p:childTnLst>
                          </p:cTn>
                        </p:par>
                        <p:par>
                          <p:cTn id="41" fill="hold">
                            <p:stCondLst>
                              <p:cond delay="5500"/>
                            </p:stCondLst>
                            <p:childTnLst>
                              <p:par>
                                <p:cTn id="42" presetID="22" presetClass="entr" presetSubtype="8"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75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4"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92086" y="1503680"/>
            <a:ext cx="10163593" cy="38339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442792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3775" y="444501"/>
            <a:ext cx="4712325" cy="990600"/>
          </a:xfrm>
        </p:spPr>
        <p:txBody>
          <a:bodyPr>
            <a:normAutofit fontScale="90000"/>
          </a:bodyPr>
          <a:lstStyle/>
          <a:p>
            <a:r>
              <a:rPr lang="en-US" dirty="0" smtClean="0"/>
              <a:t>Documentation Requirements</a:t>
            </a:r>
            <a:endParaRPr lang="en-US" dirty="0"/>
          </a:p>
        </p:txBody>
      </p:sp>
      <p:sp>
        <p:nvSpPr>
          <p:cNvPr id="13" name="Content Placeholder 12"/>
          <p:cNvSpPr>
            <a:spLocks noGrp="1"/>
          </p:cNvSpPr>
          <p:nvPr>
            <p:ph sz="quarter" idx="13"/>
          </p:nvPr>
        </p:nvSpPr>
        <p:spPr>
          <a:xfrm>
            <a:off x="913774" y="1638300"/>
            <a:ext cx="5067926" cy="4476750"/>
          </a:xfrm>
        </p:spPr>
        <p:txBody>
          <a:bodyPr>
            <a:noAutofit/>
          </a:bodyPr>
          <a:lstStyle/>
          <a:p>
            <a:pPr lvl="0">
              <a:lnSpc>
                <a:spcPct val="100000"/>
              </a:lnSpc>
            </a:pPr>
            <a:r>
              <a:rPr lang="en-US" sz="2800" cap="none" dirty="0" smtClean="0"/>
              <a:t>One </a:t>
            </a:r>
            <a:r>
              <a:rPr lang="en-US" sz="2800" cap="none" dirty="0"/>
              <a:t>Time Compliance Report onsite (physical or electronic) </a:t>
            </a:r>
            <a:r>
              <a:rPr lang="en-US" sz="2800" cap="none" dirty="0" smtClean="0"/>
              <a:t>for as </a:t>
            </a:r>
            <a:r>
              <a:rPr lang="en-US" sz="2800" cap="none" dirty="0"/>
              <a:t>long as the facility is in operation or until ownership is </a:t>
            </a:r>
            <a:r>
              <a:rPr lang="en-US" sz="2800" cap="none" dirty="0" smtClean="0"/>
              <a:t>transferred</a:t>
            </a:r>
            <a:endParaRPr lang="en-US" sz="2800" cap="none" dirty="0"/>
          </a:p>
          <a:p>
            <a:pPr lvl="0">
              <a:lnSpc>
                <a:spcPct val="100000"/>
              </a:lnSpc>
            </a:pPr>
            <a:r>
              <a:rPr lang="en-US" sz="2800" cap="none" dirty="0" smtClean="0"/>
              <a:t>Manufacturer’s </a:t>
            </a:r>
            <a:r>
              <a:rPr lang="en-US" sz="2800" cap="none" dirty="0"/>
              <a:t>operation and maintenance manual </a:t>
            </a:r>
            <a:r>
              <a:rPr lang="en-US" sz="2800" cap="none" dirty="0" smtClean="0"/>
              <a:t>for the </a:t>
            </a:r>
            <a:r>
              <a:rPr lang="en-US" sz="2800" cap="none" dirty="0"/>
              <a:t>current device (physical or electronic</a:t>
            </a:r>
            <a:r>
              <a:rPr lang="en-US" sz="2800" cap="none" dirty="0" smtClean="0"/>
              <a:t>)</a:t>
            </a:r>
            <a:endParaRPr lang="en-US" sz="2800" cap="none" dirty="0"/>
          </a:p>
        </p:txBody>
      </p:sp>
      <p:pic>
        <p:nvPicPr>
          <p:cNvPr id="2" name="Picture 1"/>
          <p:cNvPicPr>
            <a:picLocks noChangeAspect="1"/>
          </p:cNvPicPr>
          <p:nvPr/>
        </p:nvPicPr>
        <p:blipFill>
          <a:blip r:embed="rId3"/>
          <a:stretch>
            <a:fillRect/>
          </a:stretch>
        </p:blipFill>
        <p:spPr>
          <a:xfrm>
            <a:off x="6069658" y="159805"/>
            <a:ext cx="5357517" cy="6492240"/>
          </a:xfrm>
          <a:prstGeom prst="rect">
            <a:avLst/>
          </a:prstGeom>
          <a:solidFill>
            <a:srgbClr val="FFFFFF">
              <a:shade val="85000"/>
            </a:srgbClr>
          </a:solidFill>
          <a:ln w="3175" cap="sq">
            <a:solidFill>
              <a:schemeClr val="tx1"/>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p:cNvPicPr>
            <a:picLocks noChangeAspect="1"/>
          </p:cNvPicPr>
          <p:nvPr/>
        </p:nvPicPr>
        <p:blipFill>
          <a:blip r:embed="rId4"/>
          <a:stretch>
            <a:fillRect/>
          </a:stretch>
        </p:blipFill>
        <p:spPr>
          <a:xfrm>
            <a:off x="6142376" y="359033"/>
            <a:ext cx="5212080" cy="60937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57193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3">
                                            <p:txEl>
                                              <p:pRg st="1" end="1"/>
                                            </p:txEl>
                                          </p:spTgt>
                                        </p:tgtEl>
                                        <p:attrNameLst>
                                          <p:attrName>style.visibility</p:attrName>
                                        </p:attrNameLst>
                                      </p:cBhvr>
                                      <p:to>
                                        <p:strVal val="visible"/>
                                      </p:to>
                                    </p:set>
                                    <p:animEffect transition="in" filter="fade">
                                      <p:cBhvr>
                                        <p:cTn id="20" dur="1000"/>
                                        <p:tgtEl>
                                          <p:spTgt spid="13">
                                            <p:txEl>
                                              <p:pRg st="1" end="1"/>
                                            </p:txEl>
                                          </p:spTgt>
                                        </p:tgtEl>
                                      </p:cBhvr>
                                    </p:animEffect>
                                    <p:anim calcmode="lin" valueType="num">
                                      <p:cBhvr>
                                        <p:cTn id="21"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23" presetID="1" presetClass="exit" presetSubtype="0" fill="hold" nodeType="withEffect">
                                  <p:stCondLst>
                                    <p:cond delay="0"/>
                                  </p:stCondLst>
                                  <p:childTnLst>
                                    <p:set>
                                      <p:cBhvr>
                                        <p:cTn id="24" dur="1" fill="hold">
                                          <p:stCondLst>
                                            <p:cond delay="0"/>
                                          </p:stCondLst>
                                        </p:cTn>
                                        <p:tgtEl>
                                          <p:spTgt spid="2"/>
                                        </p:tgtEl>
                                        <p:attrNameLst>
                                          <p:attrName>style.visibility</p:attrName>
                                        </p:attrNameLst>
                                      </p:cBhvr>
                                      <p:to>
                                        <p:strVal val="hidden"/>
                                      </p:to>
                                    </p:set>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3775" y="618517"/>
            <a:ext cx="10364451" cy="638783"/>
          </a:xfrm>
        </p:spPr>
        <p:txBody>
          <a:bodyPr/>
          <a:lstStyle/>
          <a:p>
            <a:r>
              <a:rPr lang="en-US" dirty="0" smtClean="0"/>
              <a:t>Documentation Requirements</a:t>
            </a:r>
            <a:endParaRPr lang="en-US" dirty="0"/>
          </a:p>
        </p:txBody>
      </p:sp>
      <p:sp>
        <p:nvSpPr>
          <p:cNvPr id="13" name="Content Placeholder 12"/>
          <p:cNvSpPr>
            <a:spLocks noGrp="1"/>
          </p:cNvSpPr>
          <p:nvPr>
            <p:ph sz="quarter" idx="13"/>
          </p:nvPr>
        </p:nvSpPr>
        <p:spPr>
          <a:xfrm>
            <a:off x="913774" y="1257300"/>
            <a:ext cx="10364452" cy="4857750"/>
          </a:xfrm>
        </p:spPr>
        <p:txBody>
          <a:bodyPr>
            <a:normAutofit fontScale="92500" lnSpcReduction="10000"/>
          </a:bodyPr>
          <a:lstStyle/>
          <a:p>
            <a:pPr marL="0" lvl="0" indent="0">
              <a:lnSpc>
                <a:spcPct val="100000"/>
              </a:lnSpc>
              <a:buNone/>
            </a:pPr>
            <a:r>
              <a:rPr lang="en-US" sz="2800" cap="none" dirty="0" smtClean="0"/>
              <a:t>The following records </a:t>
            </a:r>
            <a:r>
              <a:rPr lang="en-US" sz="2800" cap="none" dirty="0"/>
              <a:t>must be kept for 3 years:</a:t>
            </a:r>
          </a:p>
          <a:p>
            <a:pPr lvl="0">
              <a:lnSpc>
                <a:spcPct val="100000"/>
              </a:lnSpc>
            </a:pPr>
            <a:r>
              <a:rPr lang="en-US" sz="2800" cap="none" dirty="0" smtClean="0"/>
              <a:t>Date</a:t>
            </a:r>
            <a:r>
              <a:rPr lang="en-US" sz="2800" cap="none" dirty="0"/>
              <a:t>, name of person and results of each inspection of the amalgam </a:t>
            </a:r>
            <a:r>
              <a:rPr lang="en-US" sz="2800" cap="none" dirty="0" smtClean="0"/>
              <a:t>separator, </a:t>
            </a:r>
            <a:r>
              <a:rPr lang="en-US" sz="2800" cap="none" dirty="0"/>
              <a:t>plus any follow up inspections or corrective actions </a:t>
            </a:r>
          </a:p>
          <a:p>
            <a:pPr lvl="0">
              <a:lnSpc>
                <a:spcPct val="100000"/>
              </a:lnSpc>
            </a:pPr>
            <a:r>
              <a:rPr lang="en-US" sz="2800" cap="none" dirty="0" smtClean="0"/>
              <a:t>Documentation </a:t>
            </a:r>
            <a:r>
              <a:rPr lang="en-US" sz="2800" cap="none" dirty="0"/>
              <a:t>of amalgam separator container replacements (dates)</a:t>
            </a:r>
          </a:p>
          <a:p>
            <a:pPr lvl="0">
              <a:lnSpc>
                <a:spcPct val="100000"/>
              </a:lnSpc>
            </a:pPr>
            <a:r>
              <a:rPr lang="en-US" sz="2800" cap="none" dirty="0" smtClean="0"/>
              <a:t>Documentation </a:t>
            </a:r>
            <a:r>
              <a:rPr lang="en-US" sz="2800" cap="none" dirty="0"/>
              <a:t>of all dates that collected dental amalgam was picked up or shipped for proper disposal per 40 CFR 261.5 (g)(3), and name of the permitted or licensed treatment, storage or disposal facility receiving the amalgam retaining containers</a:t>
            </a:r>
          </a:p>
          <a:p>
            <a:pPr lvl="0">
              <a:lnSpc>
                <a:spcPct val="100000"/>
              </a:lnSpc>
            </a:pPr>
            <a:r>
              <a:rPr lang="en-US" sz="2800" cap="none" dirty="0" smtClean="0"/>
              <a:t>Documentation </a:t>
            </a:r>
            <a:r>
              <a:rPr lang="en-US" sz="2800" cap="none" dirty="0"/>
              <a:t>of repair or replacement of an amalgam separator </a:t>
            </a:r>
            <a:r>
              <a:rPr lang="en-US" sz="2800" cap="none" dirty="0" smtClean="0"/>
              <a:t>including </a:t>
            </a:r>
            <a:r>
              <a:rPr lang="en-US" sz="2800" cap="none" dirty="0"/>
              <a:t>date, name of person, description of repair or replacement, including make and model numbers</a:t>
            </a:r>
          </a:p>
        </p:txBody>
      </p:sp>
    </p:spTree>
    <p:extLst>
      <p:ext uri="{BB962C8B-B14F-4D97-AF65-F5344CB8AC3E}">
        <p14:creationId xmlns:p14="http://schemas.microsoft.com/office/powerpoint/2010/main" val="201813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1000"/>
                                        <p:tgtEl>
                                          <p:spTgt spid="13">
                                            <p:txEl>
                                              <p:pRg st="1" end="1"/>
                                            </p:txEl>
                                          </p:spTgt>
                                        </p:tgtEl>
                                      </p:cBhvr>
                                    </p:animEffect>
                                    <p:anim calcmode="lin" valueType="num">
                                      <p:cBhvr>
                                        <p:cTn id="1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fade">
                                      <p:cBhvr>
                                        <p:cTn id="21" dur="1000"/>
                                        <p:tgtEl>
                                          <p:spTgt spid="13">
                                            <p:txEl>
                                              <p:pRg st="2" end="2"/>
                                            </p:txEl>
                                          </p:spTgt>
                                        </p:tgtEl>
                                      </p:cBhvr>
                                    </p:animEffect>
                                    <p:anim calcmode="lin" valueType="num">
                                      <p:cBhvr>
                                        <p:cTn id="2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xEl>
                                              <p:pRg st="3" end="3"/>
                                            </p:txEl>
                                          </p:spTgt>
                                        </p:tgtEl>
                                        <p:attrNameLst>
                                          <p:attrName>style.visibility</p:attrName>
                                        </p:attrNameLst>
                                      </p:cBhvr>
                                      <p:to>
                                        <p:strVal val="visible"/>
                                      </p:to>
                                    </p:set>
                                    <p:animEffect transition="in" filter="fade">
                                      <p:cBhvr>
                                        <p:cTn id="28" dur="1000"/>
                                        <p:tgtEl>
                                          <p:spTgt spid="13">
                                            <p:txEl>
                                              <p:pRg st="3" end="3"/>
                                            </p:txEl>
                                          </p:spTgt>
                                        </p:tgtEl>
                                      </p:cBhvr>
                                    </p:animEffect>
                                    <p:anim calcmode="lin" valueType="num">
                                      <p:cBhvr>
                                        <p:cTn id="29"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xEl>
                                              <p:pRg st="4" end="4"/>
                                            </p:txEl>
                                          </p:spTgt>
                                        </p:tgtEl>
                                        <p:attrNameLst>
                                          <p:attrName>style.visibility</p:attrName>
                                        </p:attrNameLst>
                                      </p:cBhvr>
                                      <p:to>
                                        <p:strVal val="visible"/>
                                      </p:to>
                                    </p:set>
                                    <p:animEffect transition="in" filter="fade">
                                      <p:cBhvr>
                                        <p:cTn id="35" dur="1000"/>
                                        <p:tgtEl>
                                          <p:spTgt spid="13">
                                            <p:txEl>
                                              <p:pRg st="4" end="4"/>
                                            </p:txEl>
                                          </p:spTgt>
                                        </p:tgtEl>
                                      </p:cBhvr>
                                    </p:animEffect>
                                    <p:anim calcmode="lin" valueType="num">
                                      <p:cBhvr>
                                        <p:cTn id="36"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9675" r="11537" b="11365"/>
          <a:stretch/>
        </p:blipFill>
        <p:spPr>
          <a:xfrm>
            <a:off x="-139700" y="-182881"/>
            <a:ext cx="12331700" cy="6536805"/>
          </a:xfrm>
          <a:prstGeom prst="rect">
            <a:avLst/>
          </a:prstGeom>
          <a:ln>
            <a:noFill/>
          </a:ln>
          <a:effectLst/>
        </p:spPr>
      </p:pic>
    </p:spTree>
    <p:extLst>
      <p:ext uri="{BB962C8B-B14F-4D97-AF65-F5344CB8AC3E}">
        <p14:creationId xmlns:p14="http://schemas.microsoft.com/office/powerpoint/2010/main" val="2224317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clrChange>
              <a:clrFrom>
                <a:srgbClr val="FFFFFF"/>
              </a:clrFrom>
              <a:clrTo>
                <a:srgbClr val="FFFFFF">
                  <a:alpha val="0"/>
                </a:srgbClr>
              </a:clrTo>
            </a:clrChange>
          </a:blip>
          <a:stretch>
            <a:fillRect/>
          </a:stretch>
        </p:blipFill>
        <p:spPr>
          <a:xfrm>
            <a:off x="1334791" y="656321"/>
            <a:ext cx="3381847" cy="1314633"/>
          </a:xfrm>
          <a:prstGeom prst="rect">
            <a:avLst/>
          </a:prstGeom>
        </p:spPr>
      </p:pic>
      <p:grpSp>
        <p:nvGrpSpPr>
          <p:cNvPr id="13" name="Group 12"/>
          <p:cNvGrpSpPr/>
          <p:nvPr/>
        </p:nvGrpSpPr>
        <p:grpSpPr>
          <a:xfrm>
            <a:off x="5231567" y="143030"/>
            <a:ext cx="6791466" cy="6602544"/>
            <a:chOff x="3280324" y="286060"/>
            <a:chExt cx="6239352" cy="6217920"/>
          </a:xfrm>
        </p:grpSpPr>
        <p:pic>
          <p:nvPicPr>
            <p:cNvPr id="9" name="Picture 8"/>
            <p:cNvPicPr preferRelativeResize="0">
              <a:picLocks/>
            </p:cNvPicPr>
            <p:nvPr/>
          </p:nvPicPr>
          <p:blipFill>
            <a:blip r:embed="rId4"/>
            <a:stretch>
              <a:fillRect/>
            </a:stretch>
          </p:blipFill>
          <p:spPr>
            <a:xfrm>
              <a:off x="3280324" y="286060"/>
              <a:ext cx="3108960" cy="3108960"/>
            </a:xfrm>
            <a:prstGeom prst="rect">
              <a:avLst/>
            </a:prstGeom>
          </p:spPr>
        </p:pic>
        <p:pic>
          <p:nvPicPr>
            <p:cNvPr id="10" name="Picture 9"/>
            <p:cNvPicPr preferRelativeResize="0">
              <a:picLocks/>
            </p:cNvPicPr>
            <p:nvPr/>
          </p:nvPicPr>
          <p:blipFill>
            <a:blip r:embed="rId5"/>
            <a:stretch>
              <a:fillRect/>
            </a:stretch>
          </p:blipFill>
          <p:spPr>
            <a:xfrm>
              <a:off x="6410716" y="286060"/>
              <a:ext cx="3108960" cy="3108960"/>
            </a:xfrm>
            <a:prstGeom prst="rect">
              <a:avLst/>
            </a:prstGeom>
          </p:spPr>
        </p:pic>
        <p:pic>
          <p:nvPicPr>
            <p:cNvPr id="11" name="Picture 10"/>
            <p:cNvPicPr preferRelativeResize="0">
              <a:picLocks/>
            </p:cNvPicPr>
            <p:nvPr/>
          </p:nvPicPr>
          <p:blipFill>
            <a:blip r:embed="rId6"/>
            <a:stretch>
              <a:fillRect/>
            </a:stretch>
          </p:blipFill>
          <p:spPr>
            <a:xfrm>
              <a:off x="3301756" y="3395020"/>
              <a:ext cx="3108960" cy="3108960"/>
            </a:xfrm>
            <a:prstGeom prst="rect">
              <a:avLst/>
            </a:prstGeom>
          </p:spPr>
        </p:pic>
        <p:pic>
          <p:nvPicPr>
            <p:cNvPr id="12" name="Picture 11"/>
            <p:cNvPicPr preferRelativeResize="0">
              <a:picLocks/>
            </p:cNvPicPr>
            <p:nvPr/>
          </p:nvPicPr>
          <p:blipFill>
            <a:blip r:embed="rId7"/>
            <a:stretch>
              <a:fillRect/>
            </a:stretch>
          </p:blipFill>
          <p:spPr>
            <a:xfrm>
              <a:off x="6389284" y="3395020"/>
              <a:ext cx="3108960" cy="3108960"/>
            </a:xfrm>
            <a:prstGeom prst="rect">
              <a:avLst/>
            </a:prstGeom>
          </p:spPr>
        </p:pic>
      </p:grpSp>
      <p:sp>
        <p:nvSpPr>
          <p:cNvPr id="14" name="Rectangle 13"/>
          <p:cNvSpPr/>
          <p:nvPr/>
        </p:nvSpPr>
        <p:spPr>
          <a:xfrm>
            <a:off x="389744" y="2177082"/>
            <a:ext cx="5029077" cy="3046988"/>
          </a:xfrm>
          <a:prstGeom prst="rect">
            <a:avLst/>
          </a:prstGeom>
        </p:spPr>
        <p:txBody>
          <a:bodyPr wrap="square">
            <a:spAutoFit/>
          </a:bodyPr>
          <a:lstStyle/>
          <a:p>
            <a:pPr marL="342900" indent="-342900">
              <a:buFont typeface="Arial" panose="020B0604020202020204" pitchFamily="34" charset="0"/>
              <a:buChar char="•"/>
            </a:pPr>
            <a:r>
              <a:rPr lang="en-US" sz="2400" dirty="0"/>
              <a:t>All practice documentation available </a:t>
            </a:r>
            <a:r>
              <a:rPr lang="en-US" sz="2400" dirty="0" smtClean="0"/>
              <a:t>24/7/365</a:t>
            </a:r>
          </a:p>
          <a:p>
            <a:pPr marL="342900" indent="-342900">
              <a:buFont typeface="Arial" panose="020B0604020202020204" pitchFamily="34" charset="0"/>
              <a:buChar char="•"/>
            </a:pPr>
            <a:r>
              <a:rPr lang="en-US" sz="2400" dirty="0" smtClean="0"/>
              <a:t>Certificates </a:t>
            </a:r>
            <a:r>
              <a:rPr lang="en-US" sz="2400" dirty="0"/>
              <a:t>of Recycling &amp; </a:t>
            </a:r>
            <a:r>
              <a:rPr lang="en-US" sz="2400" dirty="0" smtClean="0"/>
              <a:t>History</a:t>
            </a:r>
          </a:p>
          <a:p>
            <a:pPr marL="342900" indent="-342900">
              <a:buFont typeface="Arial" panose="020B0604020202020204" pitchFamily="34" charset="0"/>
              <a:buChar char="•"/>
            </a:pPr>
            <a:r>
              <a:rPr lang="en-US" sz="2400" dirty="0" smtClean="0"/>
              <a:t>Certificates </a:t>
            </a:r>
            <a:r>
              <a:rPr lang="en-US" sz="2400" dirty="0"/>
              <a:t>of </a:t>
            </a:r>
            <a:r>
              <a:rPr lang="en-US" sz="2400" dirty="0" smtClean="0"/>
              <a:t>Installation</a:t>
            </a:r>
          </a:p>
          <a:p>
            <a:pPr marL="342900" indent="-342900">
              <a:buFont typeface="Arial" panose="020B0604020202020204" pitchFamily="34" charset="0"/>
              <a:buChar char="•"/>
            </a:pPr>
            <a:r>
              <a:rPr lang="en-US" sz="2400" dirty="0" smtClean="0"/>
              <a:t>Certificates </a:t>
            </a:r>
            <a:r>
              <a:rPr lang="en-US" sz="2400" dirty="0"/>
              <a:t>of </a:t>
            </a:r>
            <a:r>
              <a:rPr lang="en-US" sz="2400" dirty="0" smtClean="0"/>
              <a:t>Warranty</a:t>
            </a:r>
          </a:p>
          <a:p>
            <a:pPr marL="342900" indent="-342900">
              <a:buFont typeface="Arial" panose="020B0604020202020204" pitchFamily="34" charset="0"/>
              <a:buChar char="•"/>
            </a:pPr>
            <a:r>
              <a:rPr lang="en-US" sz="2400" dirty="0" smtClean="0"/>
              <a:t>Access </a:t>
            </a:r>
            <a:r>
              <a:rPr lang="en-US" sz="2400" dirty="0"/>
              <a:t>to Solmetex Compliance </a:t>
            </a:r>
            <a:r>
              <a:rPr lang="en-US" sz="2400" dirty="0" smtClean="0"/>
              <a:t>Program</a:t>
            </a:r>
          </a:p>
          <a:p>
            <a:pPr marL="342900" indent="-342900">
              <a:buFont typeface="Arial" panose="020B0604020202020204" pitchFamily="34" charset="0"/>
              <a:buChar char="•"/>
            </a:pPr>
            <a:r>
              <a:rPr lang="en-US" sz="2400" dirty="0" smtClean="0"/>
              <a:t>Print </a:t>
            </a:r>
            <a:r>
              <a:rPr lang="en-US" sz="2400" dirty="0"/>
              <a:t>recycling shipping label</a:t>
            </a:r>
          </a:p>
        </p:txBody>
      </p:sp>
    </p:spTree>
    <p:extLst>
      <p:ext uri="{BB962C8B-B14F-4D97-AF65-F5344CB8AC3E}">
        <p14:creationId xmlns:p14="http://schemas.microsoft.com/office/powerpoint/2010/main" val="20948223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inspections</a:t>
            </a:r>
            <a:endParaRPr lang="en-US" dirty="0"/>
          </a:p>
        </p:txBody>
      </p:sp>
      <p:sp>
        <p:nvSpPr>
          <p:cNvPr id="3" name="Text Placeholder 2"/>
          <p:cNvSpPr>
            <a:spLocks noGrp="1"/>
          </p:cNvSpPr>
          <p:nvPr>
            <p:ph type="body" idx="1"/>
          </p:nvPr>
        </p:nvSpPr>
        <p:spPr/>
        <p:txBody>
          <a:bodyPr/>
          <a:lstStyle/>
          <a:p>
            <a:r>
              <a:rPr lang="en-US" dirty="0" smtClean="0"/>
              <a:t>2020</a:t>
            </a:r>
            <a:endParaRPr lang="en-US" dirty="0"/>
          </a:p>
        </p:txBody>
      </p:sp>
      <p:sp>
        <p:nvSpPr>
          <p:cNvPr id="4" name="Text Placeholder 3"/>
          <p:cNvSpPr>
            <a:spLocks noGrp="1"/>
          </p:cNvSpPr>
          <p:nvPr>
            <p:ph type="body" sz="quarter" idx="3"/>
          </p:nvPr>
        </p:nvSpPr>
        <p:spPr/>
        <p:txBody>
          <a:bodyPr/>
          <a:lstStyle/>
          <a:p>
            <a:r>
              <a:rPr lang="en-US" dirty="0" smtClean="0"/>
              <a:t>2021</a:t>
            </a:r>
            <a:endParaRPr lang="en-US" dirty="0"/>
          </a:p>
        </p:txBody>
      </p:sp>
      <p:sp>
        <p:nvSpPr>
          <p:cNvPr id="5" name="Text Placeholder 4"/>
          <p:cNvSpPr>
            <a:spLocks noGrp="1"/>
          </p:cNvSpPr>
          <p:nvPr>
            <p:ph type="body" sz="quarter" idx="13"/>
          </p:nvPr>
        </p:nvSpPr>
        <p:spPr/>
        <p:txBody>
          <a:bodyPr/>
          <a:lstStyle/>
          <a:p>
            <a:r>
              <a:rPr lang="en-US" dirty="0" smtClean="0"/>
              <a:t>2022</a:t>
            </a:r>
            <a:endParaRPr lang="en-US" dirty="0"/>
          </a:p>
        </p:txBody>
      </p:sp>
      <p:pic>
        <p:nvPicPr>
          <p:cNvPr id="10" name="Picture 9"/>
          <p:cNvPicPr>
            <a:picLocks noChangeAspect="1"/>
          </p:cNvPicPr>
          <p:nvPr/>
        </p:nvPicPr>
        <p:blipFill>
          <a:blip r:embed="rId3"/>
          <a:stretch>
            <a:fillRect/>
          </a:stretch>
        </p:blipFill>
        <p:spPr>
          <a:xfrm>
            <a:off x="912985" y="2943353"/>
            <a:ext cx="3316774" cy="2847845"/>
          </a:xfrm>
          <a:prstGeom prst="rect">
            <a:avLst/>
          </a:prstGeom>
        </p:spPr>
      </p:pic>
      <p:sp>
        <p:nvSpPr>
          <p:cNvPr id="6" name="Text Placeholder 5"/>
          <p:cNvSpPr>
            <a:spLocks noGrp="1"/>
          </p:cNvSpPr>
          <p:nvPr>
            <p:ph type="body" sz="half" idx="15"/>
          </p:nvPr>
        </p:nvSpPr>
        <p:spPr/>
        <p:txBody>
          <a:bodyPr/>
          <a:lstStyle/>
          <a:p>
            <a:r>
              <a:rPr lang="en-US" dirty="0" smtClean="0"/>
              <a:t> </a:t>
            </a:r>
            <a:endParaRPr lang="en-US" dirty="0"/>
          </a:p>
        </p:txBody>
      </p:sp>
      <p:pic>
        <p:nvPicPr>
          <p:cNvPr id="9" name="Picture 8"/>
          <p:cNvPicPr>
            <a:picLocks noChangeAspect="1"/>
          </p:cNvPicPr>
          <p:nvPr/>
        </p:nvPicPr>
        <p:blipFill rotWithShape="1">
          <a:blip r:embed="rId4"/>
          <a:srcRect r="23740"/>
          <a:stretch/>
        </p:blipFill>
        <p:spPr>
          <a:xfrm>
            <a:off x="4451600" y="2943354"/>
            <a:ext cx="3305389" cy="2847845"/>
          </a:xfrm>
          <a:prstGeom prst="rect">
            <a:avLst/>
          </a:prstGeom>
        </p:spPr>
      </p:pic>
      <p:sp>
        <p:nvSpPr>
          <p:cNvPr id="7" name="Text Placeholder 6"/>
          <p:cNvSpPr>
            <a:spLocks noGrp="1"/>
          </p:cNvSpPr>
          <p:nvPr>
            <p:ph type="body" sz="half" idx="16"/>
          </p:nvPr>
        </p:nvSpPr>
        <p:spPr/>
        <p:txBody>
          <a:bodyPr/>
          <a:lstStyle/>
          <a:p>
            <a:r>
              <a:rPr lang="en-US" dirty="0" smtClean="0"/>
              <a:t> </a:t>
            </a:r>
            <a:endParaRPr lang="en-US" dirty="0"/>
          </a:p>
        </p:txBody>
      </p:sp>
      <p:pic>
        <p:nvPicPr>
          <p:cNvPr id="11" name="Picture 10"/>
          <p:cNvPicPr>
            <a:picLocks noChangeAspect="1"/>
          </p:cNvPicPr>
          <p:nvPr/>
        </p:nvPicPr>
        <p:blipFill rotWithShape="1">
          <a:blip r:embed="rId5"/>
          <a:srcRect r="21071"/>
          <a:stretch/>
        </p:blipFill>
        <p:spPr>
          <a:xfrm>
            <a:off x="7996628" y="2943352"/>
            <a:ext cx="3284397" cy="2847845"/>
          </a:xfrm>
          <a:prstGeom prst="rect">
            <a:avLst/>
          </a:prstGeom>
        </p:spPr>
      </p:pic>
      <p:sp>
        <p:nvSpPr>
          <p:cNvPr id="8" name="Text Placeholder 7"/>
          <p:cNvSpPr>
            <a:spLocks noGrp="1"/>
          </p:cNvSpPr>
          <p:nvPr>
            <p:ph type="body" sz="half" idx="17"/>
          </p:nvPr>
        </p:nvSpPr>
        <p:spPr/>
        <p:txBody>
          <a:bodyPr/>
          <a:lstStyle/>
          <a:p>
            <a:r>
              <a:rPr lang="en-US" dirty="0" smtClean="0"/>
              <a:t> </a:t>
            </a:r>
            <a:endParaRPr lang="en-US" dirty="0"/>
          </a:p>
        </p:txBody>
      </p:sp>
    </p:spTree>
    <p:extLst>
      <p:ext uri="{BB962C8B-B14F-4D97-AF65-F5344CB8AC3E}">
        <p14:creationId xmlns:p14="http://schemas.microsoft.com/office/powerpoint/2010/main" val="123819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anim calcmode="lin" valueType="num">
                                      <p:cBhvr>
                                        <p:cTn id="2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fade">
                                      <p:cBhvr>
                                        <p:cTn id="31" dur="1000"/>
                                        <p:tgtEl>
                                          <p:spTgt spid="5">
                                            <p:txEl>
                                              <p:pRg st="0" end="0"/>
                                            </p:txEl>
                                          </p:spTgt>
                                        </p:tgtEl>
                                      </p:cBhvr>
                                    </p:animEffect>
                                    <p:anim calcmode="lin" valueType="num">
                                      <p:cBhvr>
                                        <p:cTn id="3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0" end="0"/>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F6C66-D6D7-4A72-9928-967AEA400766}"/>
              </a:ext>
            </a:extLst>
          </p:cNvPr>
          <p:cNvSpPr>
            <a:spLocks noGrp="1"/>
          </p:cNvSpPr>
          <p:nvPr>
            <p:ph type="title"/>
          </p:nvPr>
        </p:nvSpPr>
        <p:spPr>
          <a:xfrm>
            <a:off x="8740031" y="1314449"/>
            <a:ext cx="2844002" cy="4073627"/>
          </a:xfrm>
          <a:noFill/>
        </p:spPr>
        <p:txBody>
          <a:bodyPr>
            <a:normAutofit/>
          </a:bodyPr>
          <a:lstStyle/>
          <a:p>
            <a:pPr algn="l"/>
            <a:r>
              <a:rPr lang="en-US" sz="4000" dirty="0" smtClean="0">
                <a:solidFill>
                  <a:srgbClr val="00B050"/>
                </a:solidFill>
              </a:rPr>
              <a:t>Success</a:t>
            </a:r>
            <a:br>
              <a:rPr lang="en-US" sz="4000" dirty="0" smtClean="0">
                <a:solidFill>
                  <a:srgbClr val="00B050"/>
                </a:solidFill>
              </a:rPr>
            </a:br>
            <a:r>
              <a:rPr lang="en-US" sz="4000" dirty="0" smtClean="0">
                <a:solidFill>
                  <a:srgbClr val="00B050"/>
                </a:solidFill>
              </a:rPr>
              <a:t>is on the rise!</a:t>
            </a:r>
            <a:endParaRPr lang="en-US" sz="4000" dirty="0">
              <a:solidFill>
                <a:srgbClr val="00B050"/>
              </a:solidFill>
            </a:endParaRPr>
          </a:p>
        </p:txBody>
      </p:sp>
      <p:graphicFrame>
        <p:nvGraphicFramePr>
          <p:cNvPr id="6" name="Content Placeholder 5" descr="Graph">
            <a:extLst>
              <a:ext uri="{FF2B5EF4-FFF2-40B4-BE49-F238E27FC236}">
                <a16:creationId xmlns:a16="http://schemas.microsoft.com/office/drawing/2014/main" id="{4F8339CB-596F-46C7-A612-EA1CB5750EDB}"/>
              </a:ext>
            </a:extLst>
          </p:cNvPr>
          <p:cNvGraphicFramePr>
            <a:graphicFrameLocks noGrp="1"/>
          </p:cNvGraphicFramePr>
          <p:nvPr>
            <p:ph idx="1"/>
            <p:extLst>
              <p:ext uri="{D42A27DB-BD31-4B8C-83A1-F6EECF244321}">
                <p14:modId xmlns:p14="http://schemas.microsoft.com/office/powerpoint/2010/main" val="3841530783"/>
              </p:ext>
            </p:extLst>
          </p:nvPr>
        </p:nvGraphicFramePr>
        <p:xfrm>
          <a:off x="530941" y="442452"/>
          <a:ext cx="8209089" cy="58993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043762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t>BioMagnification</a:t>
            </a:r>
            <a:endParaRPr lang="en-US" dirty="0"/>
          </a:p>
        </p:txBody>
      </p:sp>
      <p:sp>
        <p:nvSpPr>
          <p:cNvPr id="6" name="Content Placeholder 5"/>
          <p:cNvSpPr>
            <a:spLocks noGrp="1"/>
          </p:cNvSpPr>
          <p:nvPr>
            <p:ph sz="quarter" idx="13"/>
          </p:nvPr>
        </p:nvSpPr>
        <p:spPr/>
        <p:txBody>
          <a:bodyPr>
            <a:normAutofit/>
          </a:bodyPr>
          <a:lstStyle/>
          <a:p>
            <a:r>
              <a:rPr lang="en-US" sz="2400" cap="none" dirty="0" smtClean="0"/>
              <a:t>Mercury </a:t>
            </a:r>
            <a:r>
              <a:rPr lang="en-US" sz="2400" cap="none" dirty="0"/>
              <a:t>is excreted </a:t>
            </a:r>
            <a:r>
              <a:rPr lang="en-US" sz="2400" cap="none" dirty="0" smtClean="0"/>
              <a:t>much slower </a:t>
            </a:r>
            <a:r>
              <a:rPr lang="en-US" sz="2400" cap="none" dirty="0"/>
              <a:t>than the rate of intake. </a:t>
            </a:r>
            <a:endParaRPr lang="en-US" sz="2400" cap="none" dirty="0" smtClean="0"/>
          </a:p>
          <a:p>
            <a:r>
              <a:rPr lang="en-US" sz="2400" cap="none" dirty="0" smtClean="0"/>
              <a:t>Mercury concentrations progressively increase in </a:t>
            </a:r>
            <a:r>
              <a:rPr lang="en-US" sz="2400" cap="none" dirty="0"/>
              <a:t>the food chain. </a:t>
            </a:r>
            <a:endParaRPr lang="en-US" sz="2400" cap="none" dirty="0" smtClean="0"/>
          </a:p>
        </p:txBody>
      </p:sp>
      <p:pic>
        <p:nvPicPr>
          <p:cNvPr id="8" name="Content Placeholder 7"/>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6415527" y="2214693"/>
            <a:ext cx="4660683" cy="3260689"/>
          </a:xfrm>
          <a:prstGeom prst="rect">
            <a:avLst/>
          </a:prstGeom>
          <a:solidFill>
            <a:srgbClr val="FFFFFF">
              <a:shade val="85000"/>
            </a:srgbClr>
          </a:solidFill>
          <a:ln w="31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Picture 1"/>
          <p:cNvPicPr>
            <a:picLocks noChangeAspect="1"/>
          </p:cNvPicPr>
          <p:nvPr/>
        </p:nvPicPr>
        <p:blipFill>
          <a:blip r:embed="rId4"/>
          <a:stretch>
            <a:fillRect/>
          </a:stretch>
        </p:blipFill>
        <p:spPr>
          <a:xfrm>
            <a:off x="3081266" y="414266"/>
            <a:ext cx="6029467" cy="6029467"/>
          </a:xfrm>
          <a:prstGeom prst="rect">
            <a:avLst/>
          </a:prstGeom>
        </p:spPr>
      </p:pic>
    </p:spTree>
    <p:extLst>
      <p:ext uri="{BB962C8B-B14F-4D97-AF65-F5344CB8AC3E}">
        <p14:creationId xmlns:p14="http://schemas.microsoft.com/office/powerpoint/2010/main" val="263602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0 L 0.25 0 E" pathEditMode="relative" ptsTypes="">
                                      <p:cBhvr>
                                        <p:cTn id="6" dur="2000" fill="hold"/>
                                        <p:tgtEl>
                                          <p:spTgt spid="2"/>
                                        </p:tgtEl>
                                        <p:attrNameLst>
                                          <p:attrName>ppt_x</p:attrName>
                                          <p:attrName>ppt_y</p:attrName>
                                        </p:attrNameLst>
                                      </p:cBhvr>
                                    </p:animMotion>
                                  </p:childTnLst>
                                </p:cTn>
                              </p:par>
                            </p:childTnLst>
                          </p:cTn>
                        </p:par>
                        <p:par>
                          <p:cTn id="7" fill="hold">
                            <p:stCondLst>
                              <p:cond delay="2000"/>
                            </p:stCondLst>
                            <p:childTnLst>
                              <p:par>
                                <p:cTn id="8" presetID="42" presetClass="entr" presetSubtype="0" fill="hold" grpId="0" nodeType="after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1500"/>
                                        <p:tgtEl>
                                          <p:spTgt spid="6">
                                            <p:txEl>
                                              <p:pRg st="0" end="0"/>
                                            </p:txEl>
                                          </p:spTgt>
                                        </p:tgtEl>
                                      </p:cBhvr>
                                    </p:animEffect>
                                    <p:anim calcmode="lin" valueType="num">
                                      <p:cBhvr>
                                        <p:cTn id="11" dur="1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2" dur="1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3500"/>
                            </p:stCondLst>
                            <p:childTnLst>
                              <p:par>
                                <p:cTn id="14" presetID="42" presetClass="entr" presetSubtype="0" fill="hold" grpId="0" nodeType="afterEffect">
                                  <p:stCondLst>
                                    <p:cond delay="25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1500"/>
                                        <p:tgtEl>
                                          <p:spTgt spid="6">
                                            <p:txEl>
                                              <p:pRg st="1" end="1"/>
                                            </p:txEl>
                                          </p:spTgt>
                                        </p:tgtEl>
                                      </p:cBhvr>
                                    </p:animEffect>
                                    <p:anim calcmode="lin" valueType="num">
                                      <p:cBhvr>
                                        <p:cTn id="17" dur="1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8" dur="1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19" fill="hold">
                            <p:stCondLst>
                              <p:cond delay="5250"/>
                            </p:stCondLst>
                            <p:childTnLst>
                              <p:par>
                                <p:cTn id="20" presetID="1" presetClass="exit" presetSubtype="0" fill="hold" nodeType="afterEffect">
                                  <p:stCondLst>
                                    <p:cond delay="0"/>
                                  </p:stCondLst>
                                  <p:childTnLst>
                                    <p:set>
                                      <p:cBhvr>
                                        <p:cTn id="21" dur="1" fill="hold">
                                          <p:stCondLst>
                                            <p:cond delay="249"/>
                                          </p:stCondLst>
                                        </p:cTn>
                                        <p:tgtEl>
                                          <p:spTgt spid="2"/>
                                        </p:tgtEl>
                                        <p:attrNameLst>
                                          <p:attrName>style.visibility</p:attrName>
                                        </p:attrNameLst>
                                      </p:cBhvr>
                                      <p:to>
                                        <p:strVal val="hidden"/>
                                      </p:to>
                                    </p:set>
                                  </p:childTnLst>
                                </p:cTn>
                              </p:par>
                            </p:childTnLst>
                          </p:cTn>
                        </p:par>
                        <p:par>
                          <p:cTn id="22" fill="hold">
                            <p:stCondLst>
                              <p:cond delay="55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250"/>
                                        <p:tgtEl>
                                          <p:spTgt spid="8"/>
                                        </p:tgtEl>
                                      </p:cBhvr>
                                    </p:animEffect>
                                    <p:anim calcmode="lin" valueType="num">
                                      <p:cBhvr>
                                        <p:cTn id="26" dur="1250" fill="hold"/>
                                        <p:tgtEl>
                                          <p:spTgt spid="8"/>
                                        </p:tgtEl>
                                        <p:attrNameLst>
                                          <p:attrName>ppt_x</p:attrName>
                                        </p:attrNameLst>
                                      </p:cBhvr>
                                      <p:tavLst>
                                        <p:tav tm="0">
                                          <p:val>
                                            <p:strVal val="#ppt_x"/>
                                          </p:val>
                                        </p:tav>
                                        <p:tav tm="100000">
                                          <p:val>
                                            <p:strVal val="#ppt_x"/>
                                          </p:val>
                                        </p:tav>
                                      </p:tavLst>
                                    </p:anim>
                                    <p:anim calcmode="lin" valueType="num">
                                      <p:cBhvr>
                                        <p:cTn id="27" dur="125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6750"/>
                            </p:stCondLst>
                            <p:childTnLst>
                              <p:par>
                                <p:cTn id="29" presetID="10"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F6C66-D6D7-4A72-9928-967AEA400766}"/>
              </a:ext>
            </a:extLst>
          </p:cNvPr>
          <p:cNvSpPr>
            <a:spLocks noGrp="1"/>
          </p:cNvSpPr>
          <p:nvPr>
            <p:ph type="title"/>
          </p:nvPr>
        </p:nvSpPr>
        <p:spPr>
          <a:xfrm>
            <a:off x="8740031" y="1314449"/>
            <a:ext cx="2844002" cy="1839717"/>
          </a:xfrm>
          <a:noFill/>
        </p:spPr>
        <p:txBody>
          <a:bodyPr>
            <a:normAutofit fontScale="90000"/>
          </a:bodyPr>
          <a:lstStyle/>
          <a:p>
            <a:pPr algn="l"/>
            <a:r>
              <a:rPr lang="en-US" sz="4000" dirty="0" smtClean="0">
                <a:solidFill>
                  <a:schemeClr val="tx1">
                    <a:lumMod val="65000"/>
                    <a:lumOff val="35000"/>
                  </a:schemeClr>
                </a:solidFill>
              </a:rPr>
              <a:t>Typical Issues discovered</a:t>
            </a:r>
            <a:endParaRPr lang="en-US" sz="4000" dirty="0">
              <a:solidFill>
                <a:schemeClr val="tx1">
                  <a:lumMod val="65000"/>
                  <a:lumOff val="35000"/>
                </a:schemeClr>
              </a:solidFill>
            </a:endParaRPr>
          </a:p>
        </p:txBody>
      </p:sp>
      <p:graphicFrame>
        <p:nvGraphicFramePr>
          <p:cNvPr id="6" name="Content Placeholder 5" descr="Graph">
            <a:extLst>
              <a:ext uri="{FF2B5EF4-FFF2-40B4-BE49-F238E27FC236}">
                <a16:creationId xmlns:a16="http://schemas.microsoft.com/office/drawing/2014/main" id="{4F8339CB-596F-46C7-A612-EA1CB5750EDB}"/>
              </a:ext>
            </a:extLst>
          </p:cNvPr>
          <p:cNvGraphicFramePr>
            <a:graphicFrameLocks noGrp="1"/>
          </p:cNvGraphicFramePr>
          <p:nvPr>
            <p:ph idx="1"/>
            <p:extLst>
              <p:ext uri="{D42A27DB-BD31-4B8C-83A1-F6EECF244321}">
                <p14:modId xmlns:p14="http://schemas.microsoft.com/office/powerpoint/2010/main" val="2378152698"/>
              </p:ext>
            </p:extLst>
          </p:nvPr>
        </p:nvGraphicFramePr>
        <p:xfrm>
          <a:off x="530940" y="442452"/>
          <a:ext cx="10277473" cy="58993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473519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264" t="11772" r="264" b="-588"/>
          <a:stretch/>
        </p:blipFill>
        <p:spPr>
          <a:xfrm>
            <a:off x="1485223" y="-24297"/>
            <a:ext cx="9379127" cy="6949440"/>
          </a:xfrm>
          <a:prstGeom prst="rect">
            <a:avLst/>
          </a:prstGeom>
          <a:ln>
            <a:solidFill>
              <a:schemeClr val="tx1"/>
            </a:solidFill>
          </a:ln>
        </p:spPr>
      </p:pic>
      <p:sp>
        <p:nvSpPr>
          <p:cNvPr id="5" name="Oval 4"/>
          <p:cNvSpPr/>
          <p:nvPr/>
        </p:nvSpPr>
        <p:spPr>
          <a:xfrm rot="21276279">
            <a:off x="9838002" y="398348"/>
            <a:ext cx="841657" cy="477279"/>
          </a:xfrm>
          <a:prstGeom prst="ellipse">
            <a:avLst/>
          </a:prstGeom>
          <a:solidFill>
            <a:srgbClr val="FFFF00">
              <a:alpha val="2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21277019">
            <a:off x="9633669" y="2682000"/>
            <a:ext cx="1194848" cy="820092"/>
          </a:xfrm>
          <a:prstGeom prst="ellipse">
            <a:avLst/>
          </a:prstGeom>
          <a:solidFill>
            <a:srgbClr val="FFFF00">
              <a:alpha val="2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767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out)">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46" name="Picture 2">
            <a:extLst>
              <a:ext uri="{FF2B5EF4-FFF2-40B4-BE49-F238E27FC236}">
                <a16:creationId xmlns:a16="http://schemas.microsoft.com/office/drawing/2014/main" id="{22790EC5-ACA7-4536-8066-B60199F3C6DF}"/>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CAD20AEA-7CAF-4A83-BE2E-EAF010B8B7FC}"/>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50" name="Rectangle 49">
            <a:extLst>
              <a:ext uri="{FF2B5EF4-FFF2-40B4-BE49-F238E27FC236}">
                <a16:creationId xmlns:a16="http://schemas.microsoft.com/office/drawing/2014/main" id="{2255CADE-DCE0-447F-B290-2AE78E5E559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52" name="Picture 2">
            <a:extLst>
              <a:ext uri="{FF2B5EF4-FFF2-40B4-BE49-F238E27FC236}">
                <a16:creationId xmlns:a16="http://schemas.microsoft.com/office/drawing/2014/main" id="{240987D2-7FAC-4B65-A97B-0EAADE73BB3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30627"/>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Placeholder 5">
            <a:extLst>
              <a:ext uri="{FF2B5EF4-FFF2-40B4-BE49-F238E27FC236}">
                <a16:creationId xmlns:a16="http://schemas.microsoft.com/office/drawing/2014/main" id="{2543122C-30CE-4CD2-B15E-CA20AE39CC4D}"/>
              </a:ext>
            </a:extLst>
          </p:cNvPr>
          <p:cNvPicPr>
            <a:picLocks noGrp="1" noChangeAspect="1"/>
          </p:cNvPicPr>
          <p:nvPr>
            <p:ph type="pic" idx="1"/>
          </p:nvPr>
        </p:nvPicPr>
        <p:blipFill>
          <a:blip r:embed="rId5">
            <a:extLst>
              <a:ext uri="{28A0092B-C50C-407E-A947-70E740481C1C}">
                <a14:useLocalDpi xmlns:a14="http://schemas.microsoft.com/office/drawing/2010/main" val="0"/>
              </a:ext>
            </a:extLst>
          </a:blip>
          <a:stretch>
            <a:fillRect/>
          </a:stretch>
        </p:blipFill>
        <p:spPr>
          <a:xfrm>
            <a:off x="-8857" y="-2"/>
            <a:ext cx="6941915" cy="6858001"/>
          </a:xfrm>
          <a:prstGeom prst="rect">
            <a:avLst/>
          </a:prstGeom>
          <a:ln>
            <a:solidFill>
              <a:schemeClr val="bg1"/>
            </a:solidFill>
          </a:ln>
          <a:effectLst>
            <a:softEdge rad="63500"/>
          </a:effectLst>
        </p:spPr>
      </p:pic>
      <p:sp>
        <p:nvSpPr>
          <p:cNvPr id="54" name="Rectangle 53">
            <a:extLst>
              <a:ext uri="{FF2B5EF4-FFF2-40B4-BE49-F238E27FC236}">
                <a16:creationId xmlns:a16="http://schemas.microsoft.com/office/drawing/2014/main" id="{4245587C-701C-48A1-9B6B-10C3DF81A8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330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56" name="Picture 55">
            <a:extLst>
              <a:ext uri="{FF2B5EF4-FFF2-40B4-BE49-F238E27FC236}">
                <a16:creationId xmlns:a16="http://schemas.microsoft.com/office/drawing/2014/main" id="{2E5CF545-7AAF-4A13-8871-089E929E850A}"/>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8860" y="0"/>
            <a:ext cx="12192000" cy="6858000"/>
          </a:xfrm>
          <a:prstGeom prst="rect">
            <a:avLst/>
          </a:prstGeom>
        </p:spPr>
      </p:pic>
      <p:sp>
        <p:nvSpPr>
          <p:cNvPr id="2" name="Title 1">
            <a:extLst>
              <a:ext uri="{FF2B5EF4-FFF2-40B4-BE49-F238E27FC236}">
                <a16:creationId xmlns:a16="http://schemas.microsoft.com/office/drawing/2014/main" id="{12B77B0A-41A1-428C-897D-2AEE4B4A56BD}"/>
              </a:ext>
            </a:extLst>
          </p:cNvPr>
          <p:cNvSpPr>
            <a:spLocks noGrp="1"/>
          </p:cNvSpPr>
          <p:nvPr>
            <p:ph type="title"/>
          </p:nvPr>
        </p:nvSpPr>
        <p:spPr>
          <a:xfrm>
            <a:off x="7570382" y="1358901"/>
            <a:ext cx="3707844" cy="987692"/>
          </a:xfrm>
        </p:spPr>
        <p:txBody>
          <a:bodyPr vert="horz" lIns="91440" tIns="45720" rIns="91440" bIns="45720" rtlCol="0" anchor="b">
            <a:normAutofit/>
          </a:bodyPr>
          <a:lstStyle/>
          <a:p>
            <a:r>
              <a:rPr lang="en-US" sz="4800" dirty="0"/>
              <a:t>Contact Us</a:t>
            </a:r>
          </a:p>
        </p:txBody>
      </p:sp>
      <p:sp>
        <p:nvSpPr>
          <p:cNvPr id="4" name="Text Placeholder 3">
            <a:extLst>
              <a:ext uri="{FF2B5EF4-FFF2-40B4-BE49-F238E27FC236}">
                <a16:creationId xmlns:a16="http://schemas.microsoft.com/office/drawing/2014/main" id="{038BA689-20E2-4C6E-9788-5A871F3D197B}"/>
              </a:ext>
            </a:extLst>
          </p:cNvPr>
          <p:cNvSpPr>
            <a:spLocks noGrp="1"/>
          </p:cNvSpPr>
          <p:nvPr>
            <p:ph type="body" sz="half" idx="2"/>
          </p:nvPr>
        </p:nvSpPr>
        <p:spPr>
          <a:xfrm>
            <a:off x="7131736" y="2477220"/>
            <a:ext cx="4942901" cy="789172"/>
          </a:xfrm>
        </p:spPr>
        <p:txBody>
          <a:bodyPr vert="horz" lIns="91440" tIns="45720" rIns="91440" bIns="45720" rtlCol="0">
            <a:normAutofit/>
          </a:bodyPr>
          <a:lstStyle/>
          <a:p>
            <a:r>
              <a:rPr lang="en-US" sz="2200" dirty="0" smtClean="0">
                <a:solidFill>
                  <a:schemeClr val="bg1">
                    <a:lumMod val="50000"/>
                  </a:schemeClr>
                </a:solidFill>
              </a:rPr>
              <a:t>Alicia.barnard@terrehaute.in.gov</a:t>
            </a:r>
            <a:endParaRPr lang="en-US" sz="2200" dirty="0">
              <a:solidFill>
                <a:schemeClr val="bg1">
                  <a:lumMod val="50000"/>
                </a:schemeClr>
              </a:solidFill>
            </a:endParaRPr>
          </a:p>
        </p:txBody>
      </p:sp>
    </p:spTree>
    <p:extLst>
      <p:ext uri="{BB962C8B-B14F-4D97-AF65-F5344CB8AC3E}">
        <p14:creationId xmlns:p14="http://schemas.microsoft.com/office/powerpoint/2010/main" val="7759657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7327"/>
          <a:stretch/>
        </p:blipFill>
        <p:spPr>
          <a:xfrm>
            <a:off x="0" y="0"/>
            <a:ext cx="12192000" cy="685800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4"/>
          <a:srcRect t="-420" b="12592"/>
          <a:stretch/>
        </p:blipFill>
        <p:spPr>
          <a:xfrm>
            <a:off x="6888480" y="3413760"/>
            <a:ext cx="4840514" cy="31884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2082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p:cNvPicPr>
            <a:picLocks noGrp="1" noChangeAspect="1"/>
          </p:cNvPicPr>
          <p:nvPr>
            <p:ph sz="quarter" idx="13"/>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757055" y="366404"/>
            <a:ext cx="8738225" cy="61074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2" name="Table 1"/>
          <p:cNvGraphicFramePr>
            <a:graphicFrameLocks noGrp="1"/>
          </p:cNvGraphicFramePr>
          <p:nvPr>
            <p:extLst>
              <p:ext uri="{D42A27DB-BD31-4B8C-83A1-F6EECF244321}">
                <p14:modId xmlns:p14="http://schemas.microsoft.com/office/powerpoint/2010/main" val="2199952501"/>
              </p:ext>
            </p:extLst>
          </p:nvPr>
        </p:nvGraphicFramePr>
        <p:xfrm>
          <a:off x="9103360" y="1044782"/>
          <a:ext cx="2783840" cy="4750648"/>
        </p:xfrm>
        <a:graphic>
          <a:graphicData uri="http://schemas.openxmlformats.org/drawingml/2006/table">
            <a:tbl>
              <a:tblPr firstRow="1" bandRow="1">
                <a:tableStyleId>{5C22544A-7EE6-4342-B048-85BDC9FD1C3A}</a:tableStyleId>
              </a:tblPr>
              <a:tblGrid>
                <a:gridCol w="1391920">
                  <a:extLst>
                    <a:ext uri="{9D8B030D-6E8A-4147-A177-3AD203B41FA5}">
                      <a16:colId xmlns:a16="http://schemas.microsoft.com/office/drawing/2014/main" val="3703319670"/>
                    </a:ext>
                  </a:extLst>
                </a:gridCol>
                <a:gridCol w="1391920">
                  <a:extLst>
                    <a:ext uri="{9D8B030D-6E8A-4147-A177-3AD203B41FA5}">
                      <a16:colId xmlns:a16="http://schemas.microsoft.com/office/drawing/2014/main" val="4085882063"/>
                    </a:ext>
                  </a:extLst>
                </a:gridCol>
              </a:tblGrid>
              <a:tr h="730462">
                <a:tc>
                  <a:txBody>
                    <a:bodyPr/>
                    <a:lstStyle/>
                    <a:p>
                      <a:pPr algn="ctr"/>
                      <a:r>
                        <a:rPr lang="en-US" dirty="0" smtClean="0"/>
                        <a:t>Product</a:t>
                      </a:r>
                      <a:endParaRPr lang="en-US" dirty="0"/>
                    </a:p>
                  </a:txBody>
                  <a:tcPr anchor="ctr"/>
                </a:tc>
                <a:tc>
                  <a:txBody>
                    <a:bodyPr/>
                    <a:lstStyle/>
                    <a:p>
                      <a:pPr algn="ctr"/>
                      <a:r>
                        <a:rPr lang="en-US" dirty="0" smtClean="0"/>
                        <a:t>Mercury Content</a:t>
                      </a:r>
                    </a:p>
                    <a:p>
                      <a:pPr algn="ctr"/>
                      <a:r>
                        <a:rPr lang="en-US" dirty="0" smtClean="0"/>
                        <a:t>(ppb)</a:t>
                      </a:r>
                      <a:endParaRPr lang="en-US" dirty="0"/>
                    </a:p>
                  </a:txBody>
                  <a:tcPr anchor="ctr"/>
                </a:tc>
                <a:extLst>
                  <a:ext uri="{0D108BD9-81ED-4DB2-BD59-A6C34878D82A}">
                    <a16:rowId xmlns:a16="http://schemas.microsoft.com/office/drawing/2014/main" val="52583800"/>
                  </a:ext>
                </a:extLst>
              </a:tr>
              <a:tr h="730462">
                <a:tc>
                  <a:txBody>
                    <a:bodyPr/>
                    <a:lstStyle/>
                    <a:p>
                      <a:pPr algn="ctr"/>
                      <a:r>
                        <a:rPr lang="en-US" dirty="0" smtClean="0"/>
                        <a:t>Ajax Powder</a:t>
                      </a:r>
                      <a:endParaRPr lang="en-US" dirty="0"/>
                    </a:p>
                  </a:txBody>
                  <a:tcPr anchor="ctr"/>
                </a:tc>
                <a:tc>
                  <a:txBody>
                    <a:bodyPr/>
                    <a:lstStyle/>
                    <a:p>
                      <a:pPr algn="ctr"/>
                      <a:r>
                        <a:rPr lang="en-US" dirty="0" smtClean="0"/>
                        <a:t>0.17</a:t>
                      </a:r>
                      <a:endParaRPr lang="en-US" dirty="0"/>
                    </a:p>
                  </a:txBody>
                  <a:tcPr anchor="ctr"/>
                </a:tc>
                <a:extLst>
                  <a:ext uri="{0D108BD9-81ED-4DB2-BD59-A6C34878D82A}">
                    <a16:rowId xmlns:a16="http://schemas.microsoft.com/office/drawing/2014/main" val="47763818"/>
                  </a:ext>
                </a:extLst>
              </a:tr>
              <a:tr h="730462">
                <a:tc>
                  <a:txBody>
                    <a:bodyPr/>
                    <a:lstStyle/>
                    <a:p>
                      <a:pPr algn="ctr"/>
                      <a:r>
                        <a:rPr lang="en-US" dirty="0" smtClean="0"/>
                        <a:t>Comet Cleaner</a:t>
                      </a:r>
                      <a:endParaRPr lang="en-US" dirty="0"/>
                    </a:p>
                  </a:txBody>
                  <a:tcPr anchor="ctr"/>
                </a:tc>
                <a:tc>
                  <a:txBody>
                    <a:bodyPr/>
                    <a:lstStyle/>
                    <a:p>
                      <a:pPr algn="ctr"/>
                      <a:r>
                        <a:rPr lang="en-US" dirty="0" smtClean="0"/>
                        <a:t>0.15</a:t>
                      </a:r>
                      <a:endParaRPr lang="en-US" dirty="0"/>
                    </a:p>
                  </a:txBody>
                  <a:tcPr anchor="ctr"/>
                </a:tc>
                <a:extLst>
                  <a:ext uri="{0D108BD9-81ED-4DB2-BD59-A6C34878D82A}">
                    <a16:rowId xmlns:a16="http://schemas.microsoft.com/office/drawing/2014/main" val="3607167654"/>
                  </a:ext>
                </a:extLst>
              </a:tr>
              <a:tr h="730462">
                <a:tc>
                  <a:txBody>
                    <a:bodyPr/>
                    <a:lstStyle/>
                    <a:p>
                      <a:pPr algn="ctr"/>
                      <a:r>
                        <a:rPr lang="en-US" dirty="0" smtClean="0"/>
                        <a:t>Dove Soap</a:t>
                      </a:r>
                      <a:endParaRPr lang="en-US" dirty="0"/>
                    </a:p>
                  </a:txBody>
                  <a:tcPr anchor="ctr"/>
                </a:tc>
                <a:tc>
                  <a:txBody>
                    <a:bodyPr/>
                    <a:lstStyle/>
                    <a:p>
                      <a:pPr algn="ctr"/>
                      <a:r>
                        <a:rPr lang="en-US" dirty="0" smtClean="0"/>
                        <a:t>0.0027</a:t>
                      </a:r>
                      <a:endParaRPr lang="en-US" dirty="0"/>
                    </a:p>
                  </a:txBody>
                  <a:tcPr anchor="ctr"/>
                </a:tc>
                <a:extLst>
                  <a:ext uri="{0D108BD9-81ED-4DB2-BD59-A6C34878D82A}">
                    <a16:rowId xmlns:a16="http://schemas.microsoft.com/office/drawing/2014/main" val="3857431249"/>
                  </a:ext>
                </a:extLst>
              </a:tr>
              <a:tr h="730462">
                <a:tc>
                  <a:txBody>
                    <a:bodyPr/>
                    <a:lstStyle/>
                    <a:p>
                      <a:pPr algn="ctr"/>
                      <a:r>
                        <a:rPr lang="en-US" dirty="0" smtClean="0"/>
                        <a:t>Soft-</a:t>
                      </a:r>
                      <a:r>
                        <a:rPr lang="en-US" dirty="0" err="1" smtClean="0"/>
                        <a:t>cide</a:t>
                      </a:r>
                      <a:r>
                        <a:rPr lang="en-US" dirty="0" smtClean="0"/>
                        <a:t> Soap</a:t>
                      </a:r>
                      <a:endParaRPr lang="en-US" dirty="0"/>
                    </a:p>
                  </a:txBody>
                  <a:tcPr anchor="ctr"/>
                </a:tc>
                <a:tc>
                  <a:txBody>
                    <a:bodyPr/>
                    <a:lstStyle/>
                    <a:p>
                      <a:pPr algn="ctr"/>
                      <a:r>
                        <a:rPr lang="en-US" dirty="0" smtClean="0"/>
                        <a:t>8.1</a:t>
                      </a:r>
                      <a:endParaRPr lang="en-US" dirty="0"/>
                    </a:p>
                  </a:txBody>
                  <a:tcPr anchor="ctr"/>
                </a:tc>
                <a:extLst>
                  <a:ext uri="{0D108BD9-81ED-4DB2-BD59-A6C34878D82A}">
                    <a16:rowId xmlns:a16="http://schemas.microsoft.com/office/drawing/2014/main" val="1268044151"/>
                  </a:ext>
                </a:extLst>
              </a:tr>
              <a:tr h="730462">
                <a:tc>
                  <a:txBody>
                    <a:bodyPr/>
                    <a:lstStyle/>
                    <a:p>
                      <a:pPr algn="ctr"/>
                      <a:r>
                        <a:rPr lang="en-US" dirty="0" smtClean="0"/>
                        <a:t>Ivory Dishwashing Liquid</a:t>
                      </a:r>
                      <a:endParaRPr lang="en-US" dirty="0"/>
                    </a:p>
                  </a:txBody>
                  <a:tcPr anchor="ctr"/>
                </a:tc>
                <a:tc>
                  <a:txBody>
                    <a:bodyPr/>
                    <a:lstStyle/>
                    <a:p>
                      <a:pPr algn="ctr"/>
                      <a:r>
                        <a:rPr lang="en-US" dirty="0" smtClean="0"/>
                        <a:t>0.061</a:t>
                      </a:r>
                      <a:endParaRPr lang="en-US" dirty="0"/>
                    </a:p>
                  </a:txBody>
                  <a:tcPr anchor="ctr"/>
                </a:tc>
                <a:extLst>
                  <a:ext uri="{0D108BD9-81ED-4DB2-BD59-A6C34878D82A}">
                    <a16:rowId xmlns:a16="http://schemas.microsoft.com/office/drawing/2014/main" val="2082381306"/>
                  </a:ext>
                </a:extLst>
              </a:tr>
            </a:tbl>
          </a:graphicData>
        </a:graphic>
      </p:graphicFrame>
      <p:sp>
        <p:nvSpPr>
          <p:cNvPr id="3" name="TextBox 2"/>
          <p:cNvSpPr txBox="1"/>
          <p:nvPr/>
        </p:nvSpPr>
        <p:spPr>
          <a:xfrm>
            <a:off x="8920480" y="5799523"/>
            <a:ext cx="3027680" cy="646331"/>
          </a:xfrm>
          <a:prstGeom prst="rect">
            <a:avLst/>
          </a:prstGeom>
          <a:noFill/>
        </p:spPr>
        <p:txBody>
          <a:bodyPr wrap="square" rtlCol="0">
            <a:spAutoFit/>
          </a:bodyPr>
          <a:lstStyle/>
          <a:p>
            <a:r>
              <a:rPr lang="en-US" dirty="0" smtClean="0">
                <a:solidFill>
                  <a:schemeClr val="bg1">
                    <a:lumMod val="50000"/>
                  </a:schemeClr>
                </a:solidFill>
              </a:rPr>
              <a:t>Massachusetts </a:t>
            </a:r>
            <a:r>
              <a:rPr lang="en-US" dirty="0">
                <a:solidFill>
                  <a:schemeClr val="bg1">
                    <a:lumMod val="50000"/>
                  </a:schemeClr>
                </a:solidFill>
              </a:rPr>
              <a:t>Water Resources Authority/MASCO</a:t>
            </a:r>
          </a:p>
        </p:txBody>
      </p:sp>
    </p:spTree>
    <p:extLst>
      <p:ext uri="{BB962C8B-B14F-4D97-AF65-F5344CB8AC3E}">
        <p14:creationId xmlns:p14="http://schemas.microsoft.com/office/powerpoint/2010/main" val="56660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0" fill="hold"/>
                                        <p:tgtEl>
                                          <p:spTgt spid="2"/>
                                        </p:tgtEl>
                                        <p:attrNameLst>
                                          <p:attrName>ppt_x</p:attrName>
                                        </p:attrNameLst>
                                      </p:cBhvr>
                                      <p:tavLst>
                                        <p:tav tm="0">
                                          <p:val>
                                            <p:strVal val="1+#ppt_w/2"/>
                                          </p:val>
                                        </p:tav>
                                        <p:tav tm="100000">
                                          <p:val>
                                            <p:strVal val="#ppt_x"/>
                                          </p:val>
                                        </p:tav>
                                      </p:tavLst>
                                    </p:anim>
                                    <p:anim calcmode="lin" valueType="num">
                                      <p:cBhvr additive="base">
                                        <p:cTn id="8" dur="2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35" presetClass="path" presetSubtype="0" accel="50000" decel="50000" fill="hold" nodeType="withEffect">
                                  <p:stCondLst>
                                    <p:cond delay="0"/>
                                  </p:stCondLst>
                                  <p:childTnLst>
                                    <p:animMotion origin="layout" path="M -3.95833E-6 -1.11111E-6 L -0.11549 -1.11111E-6 " pathEditMode="relative" rAng="0" ptsTypes="AA">
                                      <p:cBhvr>
                                        <p:cTn id="15" dur="2000" fill="hold"/>
                                        <p:tgtEl>
                                          <p:spTgt spid="13"/>
                                        </p:tgtEl>
                                        <p:attrNameLst>
                                          <p:attrName>ppt_x</p:attrName>
                                          <p:attrName>ppt_y</p:attrName>
                                        </p:attrNameLst>
                                      </p:cBhvr>
                                      <p:rCtr x="-578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3774" y="609600"/>
            <a:ext cx="5934969" cy="1246186"/>
          </a:xfrm>
        </p:spPr>
        <p:txBody>
          <a:bodyPr anchor="t"/>
          <a:lstStyle/>
          <a:p>
            <a:pPr algn="l"/>
            <a:r>
              <a:rPr lang="en-US" dirty="0" smtClean="0"/>
              <a:t>EPA’s Dental Effluent Guidelines</a:t>
            </a:r>
            <a:endParaRPr lang="en-US" dirty="0"/>
          </a:p>
        </p:txBody>
      </p:sp>
      <p:pic>
        <p:nvPicPr>
          <p:cNvPr id="2" name="Content Placeholder 1"/>
          <p:cNvPicPr>
            <a:picLocks noGrp="1" noChangeAspect="1"/>
          </p:cNvPicPr>
          <p:nvPr>
            <p:ph sz="quarter" idx="4294967295"/>
          </p:nvPr>
        </p:nvPicPr>
        <p:blipFill rotWithShape="1">
          <a:blip r:embed="rId3">
            <a:extLst>
              <a:ext uri="{28A0092B-C50C-407E-A947-70E740481C1C}">
                <a14:useLocalDpi xmlns:a14="http://schemas.microsoft.com/office/drawing/2010/main" val="0"/>
              </a:ext>
            </a:extLst>
          </a:blip>
          <a:srcRect l="-836" t="5102" r="-290" b="3397"/>
          <a:stretch/>
        </p:blipFill>
        <p:spPr>
          <a:xfrm>
            <a:off x="938464" y="1988134"/>
            <a:ext cx="4170734" cy="3943434"/>
          </a:xfrm>
          <a:prstGeom prst="ellipse">
            <a:avLst/>
          </a:prstGeom>
          <a:ln w="3175" cap="rnd">
            <a:solidFill>
              <a:schemeClr val="accent1">
                <a:lumMod val="75000"/>
              </a:schemeClr>
            </a:solidFill>
          </a:ln>
          <a:effectLst>
            <a:outerShdw blurRad="203200" dist="12700" dir="4500000" sx="102000" sy="102000" algn="tl" rotWithShape="0">
              <a:prstClr val="black">
                <a:alpha val="58000"/>
              </a:prst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p:cNvPicPr>
            <a:picLocks noChangeAspect="1"/>
          </p:cNvPicPr>
          <p:nvPr/>
        </p:nvPicPr>
        <p:blipFill>
          <a:blip r:embed="rId4"/>
          <a:stretch>
            <a:fillRect/>
          </a:stretch>
        </p:blipFill>
        <p:spPr>
          <a:xfrm>
            <a:off x="6274417" y="284747"/>
            <a:ext cx="4980874" cy="63705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4705" y="609600"/>
            <a:ext cx="6374778" cy="54579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7584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2"/>
                                        </p:tgtEl>
                                      </p:cBhvr>
                                    </p:animEffect>
                                    <p:anim calcmode="lin" valueType="num">
                                      <p:cBhvr>
                                        <p:cTn id="14" dur="1000"/>
                                        <p:tgtEl>
                                          <p:spTgt spid="12"/>
                                        </p:tgtEl>
                                        <p:attrNameLst>
                                          <p:attrName>ppt_x</p:attrName>
                                        </p:attrNameLst>
                                      </p:cBhvr>
                                      <p:tavLst>
                                        <p:tav tm="0">
                                          <p:val>
                                            <p:strVal val="ppt_x"/>
                                          </p:val>
                                        </p:tav>
                                        <p:tav tm="100000">
                                          <p:val>
                                            <p:strVal val="ppt_x"/>
                                          </p:val>
                                        </p:tav>
                                      </p:tavLst>
                                    </p:anim>
                                    <p:anim calcmode="lin" valueType="num">
                                      <p:cBhvr>
                                        <p:cTn id="15" dur="1000"/>
                                        <p:tgtEl>
                                          <p:spTgt spid="12"/>
                                        </p:tgtEl>
                                        <p:attrNameLst>
                                          <p:attrName>ppt_y</p:attrName>
                                        </p:attrNameLst>
                                      </p:cBhvr>
                                      <p:tavLst>
                                        <p:tav tm="0">
                                          <p:val>
                                            <p:strVal val="ppt_y"/>
                                          </p:val>
                                        </p:tav>
                                        <p:tav tm="100000">
                                          <p:val>
                                            <p:strVal val="ppt_y+.1"/>
                                          </p:val>
                                        </p:tav>
                                      </p:tavLst>
                                    </p:anim>
                                    <p:set>
                                      <p:cBhvr>
                                        <p:cTn id="16" dur="1" fill="hold">
                                          <p:stCondLst>
                                            <p:cond delay="999"/>
                                          </p:stCondLst>
                                        </p:cTn>
                                        <p:tgtEl>
                                          <p:spTgt spid="12"/>
                                        </p:tgtEl>
                                        <p:attrNameLst>
                                          <p:attrName>style.visibility</p:attrName>
                                        </p:attrNameLst>
                                      </p:cBhvr>
                                      <p:to>
                                        <p:strVal val="hidden"/>
                                      </p:to>
                                    </p:set>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3775" y="618517"/>
            <a:ext cx="10364451" cy="638783"/>
          </a:xfrm>
        </p:spPr>
        <p:txBody>
          <a:bodyPr/>
          <a:lstStyle/>
          <a:p>
            <a:r>
              <a:rPr lang="en-US" dirty="0" smtClean="0"/>
              <a:t>Compliance Dates</a:t>
            </a:r>
            <a:endParaRPr lang="en-US" dirty="0"/>
          </a:p>
        </p:txBody>
      </p:sp>
      <p:sp>
        <p:nvSpPr>
          <p:cNvPr id="13" name="Content Placeholder 12"/>
          <p:cNvSpPr>
            <a:spLocks noGrp="1"/>
          </p:cNvSpPr>
          <p:nvPr>
            <p:ph sz="quarter" idx="13"/>
          </p:nvPr>
        </p:nvSpPr>
        <p:spPr>
          <a:xfrm>
            <a:off x="913774" y="1442720"/>
            <a:ext cx="10364452" cy="5161280"/>
          </a:xfrm>
        </p:spPr>
        <p:txBody>
          <a:bodyPr>
            <a:noAutofit/>
          </a:bodyPr>
          <a:lstStyle/>
          <a:p>
            <a:pPr>
              <a:lnSpc>
                <a:spcPct val="100000"/>
              </a:lnSpc>
            </a:pPr>
            <a:r>
              <a:rPr lang="en-US" sz="3200" cap="none" dirty="0"/>
              <a:t>New Practices: Compliance began July 14, 2017</a:t>
            </a:r>
          </a:p>
          <a:p>
            <a:pPr lvl="0">
              <a:lnSpc>
                <a:spcPct val="100000"/>
              </a:lnSpc>
            </a:pPr>
            <a:r>
              <a:rPr lang="en-US" sz="3200" cap="none" dirty="0" smtClean="0"/>
              <a:t>Preexisting Practices: Deadline to comply July 14, 2020</a:t>
            </a:r>
          </a:p>
          <a:p>
            <a:pPr lvl="0">
              <a:lnSpc>
                <a:spcPct val="100000"/>
              </a:lnSpc>
            </a:pPr>
            <a:r>
              <a:rPr lang="en-US" sz="3200" cap="none" dirty="0" smtClean="0"/>
              <a:t>Grandfather Clause</a:t>
            </a:r>
          </a:p>
          <a:p>
            <a:pPr lvl="1">
              <a:lnSpc>
                <a:spcPct val="100000"/>
              </a:lnSpc>
            </a:pPr>
            <a:r>
              <a:rPr lang="en-US" sz="2800" cap="none" dirty="0" smtClean="0"/>
              <a:t>Practices that have an existing amalgam separator can continue use until June 14, 2027 IF functional </a:t>
            </a:r>
          </a:p>
          <a:p>
            <a:pPr>
              <a:lnSpc>
                <a:spcPct val="100000"/>
              </a:lnSpc>
            </a:pPr>
            <a:r>
              <a:rPr lang="en-US" sz="3000" cap="none" dirty="0" smtClean="0"/>
              <a:t>One Time Compliance Report</a:t>
            </a:r>
          </a:p>
          <a:p>
            <a:pPr lvl="1">
              <a:lnSpc>
                <a:spcPct val="100000"/>
              </a:lnSpc>
            </a:pPr>
            <a:r>
              <a:rPr lang="en-US" sz="2800" cap="none" dirty="0" smtClean="0"/>
              <a:t>October 12, 2020</a:t>
            </a:r>
          </a:p>
          <a:p>
            <a:pPr lvl="1">
              <a:lnSpc>
                <a:spcPct val="100000"/>
              </a:lnSpc>
            </a:pPr>
            <a:r>
              <a:rPr lang="en-US" sz="2800" cap="none" dirty="0" smtClean="0"/>
              <a:t>90 days after ownership change or 90 days after introduction of wastewater to POTW</a:t>
            </a:r>
            <a:endParaRPr lang="en-US" sz="2800" cap="none" dirty="0"/>
          </a:p>
        </p:txBody>
      </p:sp>
      <p:pic>
        <p:nvPicPr>
          <p:cNvPr id="3" name="Picture 2"/>
          <p:cNvPicPr>
            <a:picLocks noChangeAspect="1"/>
          </p:cNvPicPr>
          <p:nvPr/>
        </p:nvPicPr>
        <p:blipFill rotWithShape="1">
          <a:blip r:embed="rId3">
            <a:clrChange>
              <a:clrFrom>
                <a:srgbClr val="E5E5E5"/>
              </a:clrFrom>
              <a:clrTo>
                <a:srgbClr val="E5E5E5">
                  <a:alpha val="0"/>
                </a:srgbClr>
              </a:clrTo>
            </a:clrChange>
            <a:extLst>
              <a:ext uri="{28A0092B-C50C-407E-A947-70E740481C1C}">
                <a14:useLocalDpi xmlns:a14="http://schemas.microsoft.com/office/drawing/2010/main" val="0"/>
              </a:ext>
            </a:extLst>
          </a:blip>
          <a:srcRect t="703"/>
          <a:stretch/>
        </p:blipFill>
        <p:spPr>
          <a:xfrm>
            <a:off x="3567321" y="618517"/>
            <a:ext cx="5057357" cy="500761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6652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1000"/>
                                        <p:tgtEl>
                                          <p:spTgt spid="13">
                                            <p:txEl>
                                              <p:pRg st="1" end="1"/>
                                            </p:txEl>
                                          </p:spTgt>
                                        </p:tgtEl>
                                      </p:cBhvr>
                                    </p:animEffect>
                                    <p:anim calcmode="lin" valueType="num">
                                      <p:cBhvr>
                                        <p:cTn id="1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fade">
                                      <p:cBhvr>
                                        <p:cTn id="21" dur="1000"/>
                                        <p:tgtEl>
                                          <p:spTgt spid="13">
                                            <p:txEl>
                                              <p:pRg st="2" end="2"/>
                                            </p:txEl>
                                          </p:spTgt>
                                        </p:tgtEl>
                                      </p:cBhvr>
                                    </p:animEffect>
                                    <p:anim calcmode="lin" valueType="num">
                                      <p:cBhvr>
                                        <p:cTn id="2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3">
                                            <p:txEl>
                                              <p:pRg st="3" end="3"/>
                                            </p:txEl>
                                          </p:spTgt>
                                        </p:tgtEl>
                                        <p:attrNameLst>
                                          <p:attrName>style.visibility</p:attrName>
                                        </p:attrNameLst>
                                      </p:cBhvr>
                                      <p:to>
                                        <p:strVal val="visible"/>
                                      </p:to>
                                    </p:set>
                                    <p:animEffect transition="in" filter="fade">
                                      <p:cBhvr>
                                        <p:cTn id="26" dur="1000"/>
                                        <p:tgtEl>
                                          <p:spTgt spid="13">
                                            <p:txEl>
                                              <p:pRg st="3" end="3"/>
                                            </p:txEl>
                                          </p:spTgt>
                                        </p:tgtEl>
                                      </p:cBhvr>
                                    </p:animEffect>
                                    <p:anim calcmode="lin" valueType="num">
                                      <p:cBhvr>
                                        <p:cTn id="27"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3">
                                            <p:txEl>
                                              <p:pRg st="4" end="4"/>
                                            </p:txEl>
                                          </p:spTgt>
                                        </p:tgtEl>
                                        <p:attrNameLst>
                                          <p:attrName>style.visibility</p:attrName>
                                        </p:attrNameLst>
                                      </p:cBhvr>
                                      <p:to>
                                        <p:strVal val="visible"/>
                                      </p:to>
                                    </p:set>
                                    <p:animEffect transition="in" filter="fade">
                                      <p:cBhvr>
                                        <p:cTn id="33" dur="1000"/>
                                        <p:tgtEl>
                                          <p:spTgt spid="13">
                                            <p:txEl>
                                              <p:pRg st="4" end="4"/>
                                            </p:txEl>
                                          </p:spTgt>
                                        </p:tgtEl>
                                      </p:cBhvr>
                                    </p:animEffect>
                                    <p:anim calcmode="lin" valueType="num">
                                      <p:cBhvr>
                                        <p:cTn id="34"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5" end="5"/>
                                            </p:txEl>
                                          </p:spTgt>
                                        </p:tgtEl>
                                        <p:attrNameLst>
                                          <p:attrName>style.visibility</p:attrName>
                                        </p:attrNameLst>
                                      </p:cBhvr>
                                      <p:to>
                                        <p:strVal val="visible"/>
                                      </p:to>
                                    </p:set>
                                    <p:animEffect transition="in" filter="fade">
                                      <p:cBhvr>
                                        <p:cTn id="38" dur="1000"/>
                                        <p:tgtEl>
                                          <p:spTgt spid="13">
                                            <p:txEl>
                                              <p:pRg st="5" end="5"/>
                                            </p:txEl>
                                          </p:spTgt>
                                        </p:tgtEl>
                                      </p:cBhvr>
                                    </p:animEffect>
                                    <p:anim calcmode="lin" valueType="num">
                                      <p:cBhvr>
                                        <p:cTn id="39" dur="10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5" end="5"/>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6" end="6"/>
                                            </p:txEl>
                                          </p:spTgt>
                                        </p:tgtEl>
                                        <p:attrNameLst>
                                          <p:attrName>style.visibility</p:attrName>
                                        </p:attrNameLst>
                                      </p:cBhvr>
                                      <p:to>
                                        <p:strVal val="visible"/>
                                      </p:to>
                                    </p:set>
                                    <p:animEffect transition="in" filter="fade">
                                      <p:cBhvr>
                                        <p:cTn id="43" dur="1000"/>
                                        <p:tgtEl>
                                          <p:spTgt spid="13">
                                            <p:txEl>
                                              <p:pRg st="6" end="6"/>
                                            </p:txEl>
                                          </p:spTgt>
                                        </p:tgtEl>
                                      </p:cBhvr>
                                    </p:animEffect>
                                    <p:anim calcmode="lin" valueType="num">
                                      <p:cBhvr>
                                        <p:cTn id="44" dur="1000" fill="hold"/>
                                        <p:tgtEl>
                                          <p:spTgt spid="1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5" presetClass="entr" presetSubtype="0" fill="hold"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2000"/>
                                        <p:tgtEl>
                                          <p:spTgt spid="3"/>
                                        </p:tgtEl>
                                      </p:cBhvr>
                                    </p:animEffect>
                                    <p:anim calcmode="lin" valueType="num">
                                      <p:cBhvr>
                                        <p:cTn id="51" dur="2000" fill="hold"/>
                                        <p:tgtEl>
                                          <p:spTgt spid="3"/>
                                        </p:tgtEl>
                                        <p:attrNameLst>
                                          <p:attrName>ppt_w</p:attrName>
                                        </p:attrNameLst>
                                      </p:cBhvr>
                                      <p:tavLst>
                                        <p:tav tm="0" fmla="#ppt_w*sin(2.5*pi*$)">
                                          <p:val>
                                            <p:fltVal val="0"/>
                                          </p:val>
                                        </p:tav>
                                        <p:tav tm="100000">
                                          <p:val>
                                            <p:fltVal val="1"/>
                                          </p:val>
                                        </p:tav>
                                      </p:tavLst>
                                    </p:anim>
                                    <p:anim calcmode="lin" valueType="num">
                                      <p:cBhvr>
                                        <p:cTn id="52"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dental amalgam?</a:t>
            </a:r>
            <a:endParaRPr lang="en-US" dirty="0"/>
          </a:p>
        </p:txBody>
      </p:sp>
      <p:graphicFrame>
        <p:nvGraphicFramePr>
          <p:cNvPr id="22" name="Content Placeholder 21"/>
          <p:cNvGraphicFramePr>
            <a:graphicFrameLocks noGrp="1"/>
          </p:cNvGraphicFramePr>
          <p:nvPr>
            <p:ph sz="quarter" idx="13"/>
            <p:extLst>
              <p:ext uri="{D42A27DB-BD31-4B8C-83A1-F6EECF244321}">
                <p14:modId xmlns:p14="http://schemas.microsoft.com/office/powerpoint/2010/main" val="2129145739"/>
              </p:ext>
            </p:extLst>
          </p:nvPr>
        </p:nvGraphicFramePr>
        <p:xfrm>
          <a:off x="5078413" y="609600"/>
          <a:ext cx="6199187" cy="5181600"/>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 Placeholder 17"/>
          <p:cNvSpPr>
            <a:spLocks noGrp="1"/>
          </p:cNvSpPr>
          <p:nvPr>
            <p:ph type="body" sz="half" idx="2"/>
          </p:nvPr>
        </p:nvSpPr>
        <p:spPr>
          <a:xfrm>
            <a:off x="913774" y="3018622"/>
            <a:ext cx="3935689" cy="3073705"/>
          </a:xfrm>
        </p:spPr>
        <p:txBody>
          <a:bodyPr>
            <a:noAutofit/>
          </a:bodyPr>
          <a:lstStyle/>
          <a:p>
            <a:pPr marL="285750" indent="-285750" algn="l">
              <a:buFont typeface="Arial" panose="020B0604020202020204" pitchFamily="34" charset="0"/>
              <a:buChar char="•"/>
            </a:pPr>
            <a:r>
              <a:rPr lang="en-US" sz="2400" cap="none" dirty="0" smtClean="0"/>
              <a:t>Sometimes called a  </a:t>
            </a:r>
            <a:r>
              <a:rPr lang="en-US" sz="2400" dirty="0" smtClean="0"/>
              <a:t>“</a:t>
            </a:r>
            <a:r>
              <a:rPr lang="en-US" sz="2400" dirty="0"/>
              <a:t>silver-filling” </a:t>
            </a:r>
            <a:endParaRPr lang="en-US" sz="2400" dirty="0" smtClean="0"/>
          </a:p>
          <a:p>
            <a:pPr marL="285750" indent="-285750" algn="l">
              <a:buFont typeface="Arial" panose="020B0604020202020204" pitchFamily="34" charset="0"/>
              <a:buChar char="•"/>
            </a:pPr>
            <a:r>
              <a:rPr lang="en-US" sz="2400" cap="none" dirty="0" smtClean="0"/>
              <a:t>Low-copper dental amalgam is a mixture of mercury, silver, copper, tin, zinc &amp; other metals</a:t>
            </a:r>
          </a:p>
        </p:txBody>
      </p:sp>
      <p:pic>
        <p:nvPicPr>
          <p:cNvPr id="24" name="Picture 23"/>
          <p:cNvPicPr>
            <a:picLocks noChangeAspect="1"/>
          </p:cNvPicPr>
          <p:nvPr/>
        </p:nvPicPr>
        <p:blipFill>
          <a:blip r:embed="rId4"/>
          <a:stretch>
            <a:fillRect/>
          </a:stretch>
        </p:blipFill>
        <p:spPr>
          <a:xfrm>
            <a:off x="5775974" y="1075815"/>
            <a:ext cx="4804064" cy="4715385"/>
          </a:xfrm>
          <a:prstGeom prst="rect">
            <a:avLst/>
          </a:prstGeom>
        </p:spPr>
      </p:pic>
      <p:pic>
        <p:nvPicPr>
          <p:cNvPr id="23" name="Picture 22"/>
          <p:cNvPicPr>
            <a:picLocks noChangeAspect="1"/>
          </p:cNvPicPr>
          <p:nvPr/>
        </p:nvPicPr>
        <p:blipFill rotWithShape="1">
          <a:blip r:embed="rId5">
            <a:extLst>
              <a:ext uri="{28A0092B-C50C-407E-A947-70E740481C1C}">
                <a14:useLocalDpi xmlns:a14="http://schemas.microsoft.com/office/drawing/2010/main" val="0"/>
              </a:ext>
            </a:extLst>
          </a:blip>
          <a:srcRect b="14266"/>
          <a:stretch/>
        </p:blipFill>
        <p:spPr>
          <a:xfrm rot="20755359">
            <a:off x="5540630" y="896198"/>
            <a:ext cx="5226875" cy="4839668"/>
          </a:xfrm>
          <a:prstGeom prst="ellipse">
            <a:avLst/>
          </a:prstGeom>
          <a:ln w="63500" cap="rnd">
            <a:solidFill>
              <a:schemeClr val="tx2">
                <a:lumMod val="20000"/>
                <a:lumOff val="80000"/>
              </a:schemeClr>
            </a:solidFill>
          </a:ln>
          <a:effectLst>
            <a:outerShdw blurRad="203200" dist="12700" dir="4500000" sx="102000" sy="102000" algn="tl" rotWithShape="0">
              <a:prstClr val="black">
                <a:alpha val="58000"/>
              </a:prst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929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fade">
                                      <p:cBhvr>
                                        <p:cTn id="19" dur="1000"/>
                                        <p:tgtEl>
                                          <p:spTgt spid="18">
                                            <p:txEl>
                                              <p:pRg st="0" end="0"/>
                                            </p:txEl>
                                          </p:spTgt>
                                        </p:tgtEl>
                                      </p:cBhvr>
                                    </p:animEffect>
                                    <p:anim calcmode="lin" valueType="num">
                                      <p:cBhvr>
                                        <p:cTn id="20"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8">
                                            <p:txEl>
                                              <p:pRg st="0" end="0"/>
                                            </p:txEl>
                                          </p:spTgt>
                                        </p:tgtEl>
                                        <p:attrNameLst>
                                          <p:attrName>ppt_y</p:attrName>
                                        </p:attrNameLst>
                                      </p:cBhvr>
                                      <p:tavLst>
                                        <p:tav tm="0">
                                          <p:val>
                                            <p:strVal val="#ppt_y+.1"/>
                                          </p:val>
                                        </p:tav>
                                        <p:tav tm="100000">
                                          <p:val>
                                            <p:strVal val="#ppt_y"/>
                                          </p:val>
                                        </p:tav>
                                      </p:tavLst>
                                    </p:anim>
                                  </p:childTnLst>
                                </p:cTn>
                              </p:par>
                              <p:par>
                                <p:cTn id="22" presetID="10" presetClass="exit" presetSubtype="0" fill="hold" nodeType="withEffect">
                                  <p:stCondLst>
                                    <p:cond delay="0"/>
                                  </p:stCondLst>
                                  <p:childTnLst>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8">
                                            <p:txEl>
                                              <p:pRg st="1" end="1"/>
                                            </p:txEl>
                                          </p:spTgt>
                                        </p:tgtEl>
                                        <p:attrNameLst>
                                          <p:attrName>style.visibility</p:attrName>
                                        </p:attrNameLst>
                                      </p:cBhvr>
                                      <p:to>
                                        <p:strVal val="visible"/>
                                      </p:to>
                                    </p:set>
                                    <p:animEffect transition="in" filter="fade">
                                      <p:cBhvr>
                                        <p:cTn id="34" dur="1000"/>
                                        <p:tgtEl>
                                          <p:spTgt spid="18">
                                            <p:txEl>
                                              <p:pRg st="1" end="1"/>
                                            </p:txEl>
                                          </p:spTgt>
                                        </p:tgtEl>
                                      </p:cBhvr>
                                    </p:animEffect>
                                    <p:anim calcmode="lin" valueType="num">
                                      <p:cBhvr>
                                        <p:cTn id="35"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18">
                                            <p:txEl>
                                              <p:pRg st="1" end="1"/>
                                            </p:txEl>
                                          </p:spTgt>
                                        </p:tgtEl>
                                        <p:attrNameLst>
                                          <p:attrName>ppt_y</p:attrName>
                                        </p:attrNameLst>
                                      </p:cBhvr>
                                      <p:tavLst>
                                        <p:tav tm="0">
                                          <p:val>
                                            <p:strVal val="#ppt_y+.1"/>
                                          </p:val>
                                        </p:tav>
                                        <p:tav tm="100000">
                                          <p:val>
                                            <p:strVal val="#ppt_y"/>
                                          </p:val>
                                        </p:tav>
                                      </p:tavLst>
                                    </p:anim>
                                  </p:childTnLst>
                                </p:cTn>
                              </p:par>
                              <p:par>
                                <p:cTn id="37" presetID="1" presetClass="exit" presetSubtype="0" fill="hold" nodeType="withEffect">
                                  <p:stCondLst>
                                    <p:cond delay="0"/>
                                  </p:stCondLst>
                                  <p:childTnLst>
                                    <p:set>
                                      <p:cBhvr>
                                        <p:cTn id="38" dur="1" fill="hold">
                                          <p:stCondLst>
                                            <p:cond delay="0"/>
                                          </p:stCondLst>
                                        </p:cTn>
                                        <p:tgtEl>
                                          <p:spTgt spid="24"/>
                                        </p:tgtEl>
                                        <p:attrNameLst>
                                          <p:attrName>style.visibility</p:attrName>
                                        </p:attrNameLst>
                                      </p:cBhvr>
                                      <p:to>
                                        <p:strVal val="hidden"/>
                                      </p:to>
                                    </p:set>
                                  </p:childTnLst>
                                </p:cTn>
                              </p:par>
                              <p:par>
                                <p:cTn id="39" presetID="21" presetClass="entr" presetSubtype="1"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heel(1)">
                                      <p:cBhvr>
                                        <p:cTn id="4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22" grpId="0">
        <p:bldAsOne/>
      </p:bldGraphic>
      <p:bldP spid="18" grpId="0" uiExpand="1" build="p"/>
    </p:bld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b385d60f68dd989dca1fdc827799d85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911b479caf7b199da365455750e4572"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Status xmlns="71af3243-3dd4-4a8d-8c0d-dd76da1f02a5">Not started</Status>
  </documentManagement>
</p:properties>
</file>

<file path=customXml/itemProps1.xml><?xml version="1.0" encoding="utf-8"?>
<ds:datastoreItem xmlns:ds="http://schemas.openxmlformats.org/officeDocument/2006/customXml" ds:itemID="{FA783F2E-97E2-484E-BF92-B33AEA715C4D}">
  <ds:schemaRefs>
    <ds:schemaRef ds:uri="http://schemas.microsoft.com/sharepoint/v3/contenttype/forms"/>
  </ds:schemaRefs>
</ds:datastoreItem>
</file>

<file path=customXml/itemProps2.xml><?xml version="1.0" encoding="utf-8"?>
<ds:datastoreItem xmlns:ds="http://schemas.openxmlformats.org/officeDocument/2006/customXml" ds:itemID="{DE586802-67BF-4B31-AFE3-2C42A416BA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2AB9843-8233-452C-82B9-ECE749792D29}">
  <ds:schemaRefs>
    <ds:schemaRef ds:uri="16c05727-aa75-4e4a-9b5f-8a80a1165891"/>
    <ds:schemaRef ds:uri="71af3243-3dd4-4a8d-8c0d-dd76da1f02a5"/>
    <ds:schemaRef ds:uri="http://purl.org/dc/elements/1.1/"/>
    <ds:schemaRef ds:uri="http://schemas.microsoft.com/office/2006/metadata/properties"/>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Laboratory design</Template>
  <TotalTime>0</TotalTime>
  <Words>3817</Words>
  <Application>Microsoft Office PowerPoint</Application>
  <PresentationFormat>Widescreen</PresentationFormat>
  <Paragraphs>347</Paragraphs>
  <Slides>42</Slides>
  <Notes>42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Calibri</vt:lpstr>
      <vt:lpstr>Tw Cen MT</vt:lpstr>
      <vt:lpstr>Droplet</vt:lpstr>
      <vt:lpstr>Confirming Compliance with the Dental Amalgam Rule</vt:lpstr>
      <vt:lpstr>Mercury is a potent neurotoxin that can have a wide range of health effects, and mercury pollution is a global concern.</vt:lpstr>
      <vt:lpstr>Sources of Mercury in the environment</vt:lpstr>
      <vt:lpstr>BioMagnification</vt:lpstr>
      <vt:lpstr>PowerPoint Presentation</vt:lpstr>
      <vt:lpstr>PowerPoint Presentation</vt:lpstr>
      <vt:lpstr>EPA’s Dental Effluent Guidelines</vt:lpstr>
      <vt:lpstr>Compliance Dates</vt:lpstr>
      <vt:lpstr>What is dental amalgam?</vt:lpstr>
      <vt:lpstr>Who uses dental amalgam?</vt:lpstr>
      <vt:lpstr>PowerPoint Presentation</vt:lpstr>
      <vt:lpstr>PowerPoint Presentation</vt:lpstr>
      <vt:lpstr>PowerPoint Presentation</vt:lpstr>
      <vt:lpstr>Amalgam separators to the rescue!</vt:lpstr>
      <vt:lpstr>PowerPoint Presentation</vt:lpstr>
      <vt:lpstr>Amalgam separator requirements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Self Inspections</vt:lpstr>
      <vt:lpstr>Best management practice requirements</vt:lpstr>
      <vt:lpstr>Best management practice requirements</vt:lpstr>
      <vt:lpstr>PowerPoint Presentation</vt:lpstr>
      <vt:lpstr>Documentation Requirements</vt:lpstr>
      <vt:lpstr>Documentation Requirements</vt:lpstr>
      <vt:lpstr>PowerPoint Presentation</vt:lpstr>
      <vt:lpstr>PowerPoint Presentation</vt:lpstr>
      <vt:lpstr>The inspections</vt:lpstr>
      <vt:lpstr>Success is on the rise!</vt:lpstr>
      <vt:lpstr>Typical Issues discovered</vt:lpstr>
      <vt:lpstr>PowerPoint Presentation</vt:lpstr>
      <vt:lpstr>Contact Us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2023-03-27T16:45:30Z</dcterms:created>
  <dcterms:modified xsi:type="dcterms:W3CDTF">2023-04-06T01:35:53Z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